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24" r:id="rId5"/>
    <p:sldId id="272" r:id="rId6"/>
    <p:sldId id="306" r:id="rId7"/>
    <p:sldId id="307" r:id="rId8"/>
    <p:sldId id="309" r:id="rId9"/>
    <p:sldId id="310" r:id="rId10"/>
    <p:sldId id="320" r:id="rId11"/>
    <p:sldId id="319" r:id="rId12"/>
    <p:sldId id="311" r:id="rId13"/>
    <p:sldId id="312" r:id="rId14"/>
    <p:sldId id="322" r:id="rId15"/>
    <p:sldId id="317" r:id="rId16"/>
    <p:sldId id="314" r:id="rId17"/>
    <p:sldId id="318" r:id="rId18"/>
    <p:sldId id="315" r:id="rId19"/>
    <p:sldId id="316" r:id="rId20"/>
    <p:sldId id="321" r:id="rId21"/>
    <p:sldId id="323" r:id="rId22"/>
    <p:sldId id="328" r:id="rId23"/>
    <p:sldId id="304" r:id="rId24"/>
    <p:sldId id="325" r:id="rId25"/>
    <p:sldId id="326" r:id="rId26"/>
    <p:sldId id="327" r:id="rId27"/>
  </p:sldIdLst>
  <p:sldSz cx="9144000" cy="6858000" type="screen4x3"/>
  <p:notesSz cx="6662738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 varScale="1">
        <p:scale>
          <a:sx n="125" d="100"/>
          <a:sy n="125" d="100"/>
        </p:scale>
        <p:origin x="12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2/17/2015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hs.cuni.cz/FHS-1121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7406640" cy="85135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1446" r="-2639" b="-233"/>
          <a:stretch/>
        </p:blipFill>
        <p:spPr>
          <a:xfrm>
            <a:off x="1115616" y="3068960"/>
            <a:ext cx="2756010" cy="3672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619672" y="976079"/>
            <a:ext cx="66247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cs-CZ" sz="4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Studijní oblast </a:t>
            </a:r>
          </a:p>
          <a:p>
            <a:pPr marL="342900" fontAlgn="ctr"/>
            <a:r>
              <a:rPr lang="cs-CZ" sz="4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UK FHS 2007-2015</a:t>
            </a:r>
          </a:p>
          <a:p>
            <a:pPr marL="342900" fontAlgn="ctr"/>
            <a:r>
              <a:rPr lang="cs-CZ" sz="3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Mgr. Josef Kružík, Ph.D</a:t>
            </a:r>
            <a:r>
              <a:rPr lang="cs-CZ" sz="3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cs-CZ" sz="3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75856" y="3645024"/>
            <a:ext cx="4892686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Aktuální grafy </a:t>
            </a:r>
            <a:r>
              <a:rPr lang="pl-PL" dirty="0"/>
              <a:t>a přehledy lze najít </a:t>
            </a:r>
            <a:r>
              <a:rPr lang="pl-PL" dirty="0" smtClean="0"/>
              <a:t>na adrese</a:t>
            </a:r>
          </a:p>
          <a:p>
            <a:r>
              <a:rPr lang="cs-CZ" sz="2800" u="sng" dirty="0" smtClean="0">
                <a:hlinkClick r:id="rId3"/>
              </a:rPr>
              <a:t>http://fhs.cuni.cz/FHS-1121.html</a:t>
            </a:r>
            <a:r>
              <a:rPr lang="cs-CZ" sz="2800" dirty="0" smtClean="0"/>
              <a:t> </a:t>
            </a:r>
            <a:endParaRPr lang="pl-PL" sz="2800" dirty="0" smtClean="0"/>
          </a:p>
          <a:p>
            <a:endParaRPr lang="pl-PL" dirty="0"/>
          </a:p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034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7406640" cy="85135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UK FHS studijní oblast 2012-2015- hlavní úkoly</a:t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1446" r="-2639" b="-233"/>
          <a:stretch/>
        </p:blipFill>
        <p:spPr>
          <a:xfrm>
            <a:off x="1115616" y="3068960"/>
            <a:ext cx="2736304" cy="3672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187624" y="126876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cs-CZ" dirty="0" smtClean="0"/>
              <a:t>únor 2012: CŽV2 </a:t>
            </a:r>
            <a:r>
              <a:rPr lang="cs-CZ" dirty="0"/>
              <a:t>se postupně stává významným zdrojem financí, avšak současně snižuje kvalitu bakalářského studia: bude nutno ho do budoucnosti omezit, ať legislativně či finančně. Reformovat bude možná třeba celou strukturu fakultních CŽV, zejména s ohledem na zahájení </a:t>
            </a:r>
            <a:r>
              <a:rPr lang="cs-CZ" dirty="0" smtClean="0"/>
              <a:t>bakalářského </a:t>
            </a:r>
            <a:r>
              <a:rPr lang="cs-CZ" dirty="0"/>
              <a:t>studia v Aj.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331640" y="2607295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únor 2015: CŽV bylo zrušeno v listopadu 2012</a:t>
            </a:r>
          </a:p>
          <a:p>
            <a:r>
              <a:rPr lang="cs-CZ" i="1" dirty="0" smtClean="0"/>
              <a:t>První studenti v anglickém bakalářském studiu začali studovat v září 2012.</a:t>
            </a:r>
            <a:endParaRPr lang="cs-CZ" i="1" dirty="0"/>
          </a:p>
        </p:txBody>
      </p:sp>
      <p:sp>
        <p:nvSpPr>
          <p:cNvPr id="5" name="Obdélník 4"/>
          <p:cNvSpPr/>
          <p:nvPr/>
        </p:nvSpPr>
        <p:spPr>
          <a:xfrm>
            <a:off x="2115864" y="648866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Více viz </a:t>
            </a:r>
            <a:r>
              <a:rPr lang="cs-CZ" dirty="0" err="1" smtClean="0"/>
              <a:t>moodle</a:t>
            </a:r>
            <a:r>
              <a:rPr lang="cs-CZ" dirty="0" smtClean="0"/>
              <a:t>: http</a:t>
            </a:r>
            <a:r>
              <a:rPr lang="cs-CZ" dirty="0"/>
              <a:t>://moodle.fhs.cuni.cz/mod/forum/discuss.php?d=5116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475656" y="3391832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 31.10    2009 mělo CŽV2   265 účastníků (v SHV studovalo1639)</a:t>
            </a:r>
          </a:p>
          <a:p>
            <a:r>
              <a:rPr lang="cs-CZ" dirty="0"/>
              <a:t> </a:t>
            </a:r>
            <a:r>
              <a:rPr lang="cs-CZ" dirty="0" smtClean="0"/>
              <a:t>              2010	               268 účastníků (1660)</a:t>
            </a:r>
          </a:p>
          <a:p>
            <a:r>
              <a:rPr lang="cs-CZ" dirty="0"/>
              <a:t> </a:t>
            </a:r>
            <a:r>
              <a:rPr lang="cs-CZ" dirty="0" smtClean="0"/>
              <a:t>              2011                      221 účastníků (1521)</a:t>
            </a:r>
          </a:p>
          <a:p>
            <a:r>
              <a:rPr lang="cs-CZ" dirty="0" smtClean="0"/>
              <a:t>	 2012	               106 účastníků (1556)</a:t>
            </a:r>
          </a:p>
          <a:p>
            <a:r>
              <a:rPr lang="cs-CZ" dirty="0"/>
              <a:t> </a:t>
            </a:r>
            <a:r>
              <a:rPr lang="cs-CZ" dirty="0" smtClean="0"/>
              <a:t>              2013        CŽV12   18 účastníků (1604)</a:t>
            </a:r>
          </a:p>
          <a:p>
            <a:r>
              <a:rPr lang="cs-CZ" dirty="0" smtClean="0"/>
              <a:t>               2014                      25 účastníků (1510)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99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38" y="-2177"/>
            <a:ext cx="8163806" cy="57387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208" y="5013176"/>
            <a:ext cx="5181208" cy="16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Pedagogická dotace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340768"/>
            <a:ext cx="8526995" cy="525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7406640" cy="85135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UK FHS studijní oblast 2012-2015- hlavní úkoly</a:t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1446" r="-2639" b="-233"/>
          <a:stretch/>
        </p:blipFill>
        <p:spPr>
          <a:xfrm>
            <a:off x="1043608" y="2843772"/>
            <a:ext cx="2736304" cy="3672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187624" y="126876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cs-CZ" dirty="0" smtClean="0"/>
              <a:t>Únor 2011: Potenciální </a:t>
            </a:r>
            <a:r>
              <a:rPr lang="cs-CZ" dirty="0"/>
              <a:t>problémy může činit faktická neexistence státní závěrečné zkoušky na SHV. Bude třeba se nad touto otázkou zamyslet a řešit ji možná již v horizontu nejbližší vědecké rady.</a:t>
            </a:r>
          </a:p>
          <a:p>
            <a:pPr lvl="0" fontAlgn="ctr"/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331640" y="2607295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Únor 2015: Současná podoba státní závěrečné zkoušky byla zavedena v září 2012.</a:t>
            </a:r>
            <a:endParaRPr lang="cs-CZ" i="1" dirty="0"/>
          </a:p>
        </p:txBody>
      </p:sp>
      <p:sp>
        <p:nvSpPr>
          <p:cNvPr id="5" name="Obdélník 4"/>
          <p:cNvSpPr/>
          <p:nvPr/>
        </p:nvSpPr>
        <p:spPr>
          <a:xfrm>
            <a:off x="1331640" y="637162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Více viz </a:t>
            </a:r>
            <a:r>
              <a:rPr lang="cs-CZ" dirty="0" err="1" smtClean="0"/>
              <a:t>moodle</a:t>
            </a:r>
            <a:r>
              <a:rPr lang="cs-CZ" dirty="0"/>
              <a:t>: http://moodle.fhs.cuni.cz/mod/forum/discuss.php?d=4981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475656" y="339183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96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274638"/>
            <a:ext cx="7524071" cy="46119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797152"/>
            <a:ext cx="6058724" cy="19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44744" y="692696"/>
            <a:ext cx="7406640" cy="85135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UK FHS studijní oblast 2012-2015 - hlavní úkoly</a:t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1446" r="-2639" b="-233"/>
          <a:stretch/>
        </p:blipFill>
        <p:spPr>
          <a:xfrm>
            <a:off x="1043608" y="3140968"/>
            <a:ext cx="2736304" cy="3672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56" y="339183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79712" y="1484784"/>
            <a:ext cx="67687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Únor 2011: UK </a:t>
            </a:r>
            <a:r>
              <a:rPr lang="cs-CZ" dirty="0"/>
              <a:t>FHS se bude muset vypořádat s patovou situací ohledně biomedicínských oborových rad studijního programu </a:t>
            </a:r>
            <a:r>
              <a:rPr lang="cs-CZ" dirty="0" smtClean="0"/>
              <a:t>Antropologie. </a:t>
            </a:r>
          </a:p>
          <a:p>
            <a:endParaRPr lang="cs-CZ" dirty="0"/>
          </a:p>
          <a:p>
            <a:r>
              <a:rPr lang="cs-CZ" i="1" dirty="0" smtClean="0"/>
              <a:t>* Rada byla rekonstruována po čtyřech letech problémů v dubnu 2014.  </a:t>
            </a:r>
          </a:p>
          <a:p>
            <a:pPr marL="342900" indent="-342900">
              <a:buAutoNum type="arabicPeriod" startAt="6"/>
            </a:pPr>
            <a:endParaRPr lang="cs-CZ" dirty="0" smtClean="0"/>
          </a:p>
          <a:p>
            <a:r>
              <a:rPr lang="cs-CZ" dirty="0" smtClean="0"/>
              <a:t>Únor 2011: UK </a:t>
            </a:r>
            <a:r>
              <a:rPr lang="cs-CZ" dirty="0"/>
              <a:t>FHS bude muset zajistit, motivovat a uhlídat garanty studijních oborů a být připravená na rostoucí </a:t>
            </a:r>
            <a:r>
              <a:rPr lang="cs-CZ" dirty="0" smtClean="0"/>
              <a:t>nároky </a:t>
            </a:r>
            <a:r>
              <a:rPr lang="cs-CZ" dirty="0"/>
              <a:t>a kontrolu ze strany MŠMT v této záležitosti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i="1" dirty="0" smtClean="0"/>
              <a:t>* Nakonec se ukázalo jako menší problém, než se zprvu zdálo.</a:t>
            </a:r>
          </a:p>
          <a:p>
            <a:endParaRPr lang="cs-CZ" i="1" dirty="0"/>
          </a:p>
          <a:p>
            <a:r>
              <a:rPr lang="cs-CZ" dirty="0" smtClean="0"/>
              <a:t>Únor 2011: UK </a:t>
            </a:r>
            <a:r>
              <a:rPr lang="cs-CZ" dirty="0"/>
              <a:t>FHS musí být připravena na možné změny, jež s sebou přinese nový vysokoškolský zákon a </a:t>
            </a:r>
            <a:r>
              <a:rPr lang="cs-CZ" dirty="0" smtClean="0"/>
              <a:t>s </a:t>
            </a:r>
            <a:r>
              <a:rPr lang="cs-CZ" dirty="0"/>
              <a:t>ním související a již do praxe uváděná agenda (zejména záležitosti související s Q-</a:t>
            </a:r>
            <a:r>
              <a:rPr lang="cs-CZ" dirty="0" err="1"/>
              <a:t>ramem</a:t>
            </a:r>
            <a:r>
              <a:rPr lang="cs-CZ" dirty="0"/>
              <a:t> či </a:t>
            </a:r>
            <a:r>
              <a:rPr lang="cs-CZ" dirty="0" err="1"/>
              <a:t>sebeevaluací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i="1" dirty="0"/>
              <a:t> </a:t>
            </a:r>
            <a:r>
              <a:rPr lang="cs-CZ" i="1" dirty="0" smtClean="0"/>
              <a:t>    * Nový zákon nepřišel, ale toto bude zřejmě jedna z výzev do budoucna.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7907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44744" y="692696"/>
            <a:ext cx="7406640" cy="85135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UK FHS studijní oblast 2012-2015- hlavní úkoly</a:t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1446" r="-2639" b="-233"/>
          <a:stretch/>
        </p:blipFill>
        <p:spPr>
          <a:xfrm>
            <a:off x="1047165" y="3179957"/>
            <a:ext cx="2736304" cy="3672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56" y="339183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51720" y="1544050"/>
            <a:ext cx="6480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ctr"/>
            <a:r>
              <a:rPr lang="cs-CZ" dirty="0" smtClean="0"/>
              <a:t>Únor 2011: UK </a:t>
            </a:r>
            <a:r>
              <a:rPr lang="cs-CZ" dirty="0"/>
              <a:t>FHS by měla připravit smysluplné studentské hodnocení </a:t>
            </a:r>
            <a:r>
              <a:rPr lang="cs-CZ" dirty="0" smtClean="0"/>
              <a:t>výuky.</a:t>
            </a:r>
          </a:p>
          <a:p>
            <a:pPr lvl="0" fontAlgn="ctr"/>
            <a:endParaRPr lang="cs-CZ" i="1" dirty="0" smtClean="0"/>
          </a:p>
          <a:p>
            <a:pPr lvl="0" fontAlgn="ctr"/>
            <a:r>
              <a:rPr lang="cs-CZ" i="1" dirty="0" smtClean="0"/>
              <a:t>V roce 2011 proběhla studentská evaluace dle metodiky </a:t>
            </a:r>
            <a:r>
              <a:rPr lang="cs-CZ" i="1" dirty="0" err="1" smtClean="0"/>
              <a:t>PřF</a:t>
            </a:r>
            <a:r>
              <a:rPr lang="cs-CZ" i="1" dirty="0" smtClean="0"/>
              <a:t>, v roce následujícím potom proběhla evaluace anglických předmětů;  o podobě evaluace na fakultě nyní probíhá diskuse, je to jedno z otevřených témat do budoucna.</a:t>
            </a:r>
          </a:p>
          <a:p>
            <a:pPr lvl="0" fontAlgn="ctr"/>
            <a:endParaRPr lang="cs-CZ" dirty="0" smtClean="0"/>
          </a:p>
          <a:p>
            <a:pPr lvl="0" fontAlgn="ctr"/>
            <a:r>
              <a:rPr lang="cs-CZ" dirty="0" smtClean="0"/>
              <a:t>Únor 2011: Studijní </a:t>
            </a:r>
            <a:r>
              <a:rPr lang="cs-CZ" dirty="0"/>
              <a:t>oddělení v následujících čtyřech letech zřejmě nutně projde personální obměnou (související s tím, že řada kolegyň zřejmě v této době založí rodiny), která buď potvrdí či vyvrátí, že je schopno fungovat jako instituce</a:t>
            </a:r>
            <a:r>
              <a:rPr lang="cs-CZ" dirty="0" smtClean="0"/>
              <a:t>.</a:t>
            </a:r>
          </a:p>
          <a:p>
            <a:pPr lvl="0" fontAlgn="ctr"/>
            <a:endParaRPr lang="cs-CZ" dirty="0"/>
          </a:p>
          <a:p>
            <a:pPr lvl="0" fontAlgn="ctr"/>
            <a:r>
              <a:rPr lang="cs-CZ" i="1" dirty="0" smtClean="0"/>
              <a:t>K 1. lednu 2014 odešly ze studijního oddělení tři kolegyně (tj. z původních 4,5 úvazku zůstaly na studijním oddělení pouze Lenka </a:t>
            </a:r>
            <a:r>
              <a:rPr lang="cs-CZ" i="1" dirty="0" err="1" smtClean="0"/>
              <a:t>Pinzová</a:t>
            </a:r>
            <a:r>
              <a:rPr lang="cs-CZ" i="1" dirty="0" smtClean="0"/>
              <a:t> a Máša </a:t>
            </a:r>
            <a:r>
              <a:rPr lang="cs-CZ" i="1" dirty="0" err="1" smtClean="0"/>
              <a:t>Yankouská</a:t>
            </a:r>
            <a:r>
              <a:rPr lang="cs-CZ" i="1" dirty="0" smtClean="0"/>
              <a:t> (celkem 1,5 úvazku)). Studijní oddělení bylo ovšem rekonstruováno a nyní funguje stejně dobře nebo snad i  lépe než před rokem).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7638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37" y="0"/>
            <a:ext cx="8147063" cy="57625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5085184"/>
            <a:ext cx="5485714" cy="1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0"/>
            <a:ext cx="8172400" cy="58821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5119763"/>
            <a:ext cx="4716016" cy="176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1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406640" cy="635330"/>
          </a:xfrm>
        </p:spPr>
        <p:txBody>
          <a:bodyPr>
            <a:normAutofit/>
          </a:bodyPr>
          <a:lstStyle/>
          <a:p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7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7406640" cy="85135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UK FHS studijní oblast 2007-2011- hlavní úkoly</a:t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1446" r="-2639" b="-233"/>
          <a:stretch/>
        </p:blipFill>
        <p:spPr>
          <a:xfrm>
            <a:off x="1115616" y="3068960"/>
            <a:ext cx="2756010" cy="36720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074520" y="126876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UK: Mezi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roky 2005-2007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došlo k rychlému rozvoji informačního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systému,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jenž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vyústil v roce 2007 v centralizaci dílčích fakultních instancí  v jednu centrální databázi.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Rychlou centralizací,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jež vytvořila databázi s více jak 50 000 aktivními uživateli,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vznikla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kvalitativně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nová situace,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na kterou nebyla UK zcela připravena, a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způsobilo to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řadu problémů, jejichž řešení bude trvat mnoho let. V celku však dopadla úspěšně, alespoň v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základních ohledech: zejména došlo k vytvoření jednotné databáze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osob pro potřeby matriky a dalších finančních či administrativních toků (ubytovací stipendia, sociální stipendia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apod.).</a:t>
            </a:r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75856" y="4005064"/>
            <a:ext cx="5719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cs-CZ" dirty="0" smtClean="0"/>
              <a:t>FHS: Studijní </a:t>
            </a:r>
            <a:r>
              <a:rPr lang="cs-CZ" dirty="0"/>
              <a:t>oddělení zavedlo na UK FHS univerzitní informační systém SIS; </a:t>
            </a:r>
            <a:r>
              <a:rPr lang="cs-CZ" dirty="0" smtClean="0"/>
              <a:t>vzhledem k tomu, že nebylo </a:t>
            </a:r>
            <a:r>
              <a:rPr lang="cs-CZ" dirty="0"/>
              <a:t>možno převést většinu uložených dat </a:t>
            </a:r>
            <a:r>
              <a:rPr lang="cs-CZ" dirty="0" smtClean="0"/>
              <a:t>programově, </a:t>
            </a:r>
            <a:r>
              <a:rPr lang="cs-CZ" dirty="0"/>
              <a:t>studijní oddělení v letech 2007 a 2008 přepsalo celkem 270 000 registrací a studentských hodnocení do SIS, a to počínaje rokem 1993: UK FHS je tak schopna na požádání vydat úplné dodatky k diplomu i absolventům, již absolvovali v roce 2000. S podobou SIS spokojení být nicméně </a:t>
            </a:r>
            <a:r>
              <a:rPr lang="cs-CZ" dirty="0" smtClean="0"/>
              <a:t>nemůžeme.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406640" cy="635330"/>
          </a:xfrm>
        </p:spPr>
        <p:txBody>
          <a:bodyPr>
            <a:normAutofit/>
          </a:bodyPr>
          <a:lstStyle/>
          <a:p>
            <a:endParaRPr 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602"/>
            <a:ext cx="9144000" cy="58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7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Počet absolventů se zvýšil z 299 (2007) na 412 (2014) – o 37%.</a:t>
            </a:r>
          </a:p>
          <a:p>
            <a:r>
              <a:rPr lang="cs-CZ" dirty="0" smtClean="0"/>
              <a:t>Počet studentů k 31. říjnu se zvýšil z 2132 (2007) na 3016 (2014) – o 41%</a:t>
            </a:r>
          </a:p>
          <a:p>
            <a:r>
              <a:rPr lang="cs-CZ" dirty="0" smtClean="0"/>
              <a:t>Počet přihlášek se snížil z 3907 (2007) na 3326 (2014) – o 15%.</a:t>
            </a:r>
          </a:p>
          <a:p>
            <a:r>
              <a:rPr lang="cs-CZ" dirty="0" smtClean="0"/>
              <a:t>Počet oborů, do nichž se zapsal alespoň jeden student, se zvýšil ze 13 (2007) na 34 (2014) </a:t>
            </a:r>
          </a:p>
          <a:p>
            <a:r>
              <a:rPr lang="cs-CZ" dirty="0" smtClean="0"/>
              <a:t>Pedagogická dotace se zvýšila ze 49,2 mil (2007) na  87,7 mil (2014) – o 78%.</a:t>
            </a:r>
          </a:p>
          <a:p>
            <a:pPr marL="82296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8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UK FHS nemá organizační řád;</a:t>
            </a:r>
          </a:p>
          <a:p>
            <a:r>
              <a:rPr lang="cs-CZ" dirty="0" smtClean="0"/>
              <a:t>UK FHS nemá dobré webové stránky;</a:t>
            </a:r>
          </a:p>
          <a:p>
            <a:r>
              <a:rPr lang="cs-CZ" dirty="0" smtClean="0"/>
              <a:t>UK FHS nemá informační systém, který by plně uspokojoval její potřeby;</a:t>
            </a:r>
          </a:p>
          <a:p>
            <a:r>
              <a:rPr lang="cs-CZ" dirty="0" smtClean="0"/>
              <a:t>UK FHS se nemůže ve studijní oblasti dále rozvíjet bez nových prostor</a:t>
            </a:r>
          </a:p>
          <a:p>
            <a:r>
              <a:rPr lang="cs-CZ" dirty="0" smtClean="0"/>
              <a:t>UK FHS potřebuje další habilitační oprávnění tak, aby mohla zajistit garantování svých oborů a další odborný růst akademických pracovníků</a:t>
            </a:r>
          </a:p>
          <a:p>
            <a:pPr marL="82296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5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Poděkování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Heleně </a:t>
            </a:r>
            <a:r>
              <a:rPr lang="cs-CZ" dirty="0" err="1" smtClean="0"/>
              <a:t>Dyršmídové</a:t>
            </a:r>
            <a:r>
              <a:rPr lang="cs-CZ" dirty="0" smtClean="0"/>
              <a:t>,  Ann </a:t>
            </a:r>
            <a:r>
              <a:rPr lang="cs-CZ" dirty="0" err="1" smtClean="0"/>
              <a:t>Puobišové</a:t>
            </a:r>
            <a:r>
              <a:rPr lang="cs-CZ" dirty="0" smtClean="0"/>
              <a:t>, </a:t>
            </a:r>
            <a:r>
              <a:rPr lang="cs-CZ" dirty="0" err="1" smtClean="0"/>
              <a:t>MášeYankouské</a:t>
            </a:r>
            <a:r>
              <a:rPr lang="cs-CZ" dirty="0" smtClean="0"/>
              <a:t>, Terce Šustkové, Lence </a:t>
            </a:r>
            <a:r>
              <a:rPr lang="cs-CZ" dirty="0" err="1" smtClean="0"/>
              <a:t>Pinzové</a:t>
            </a:r>
            <a:r>
              <a:rPr lang="cs-CZ" dirty="0" smtClean="0"/>
              <a:t>, Evě Benetkové, Magdě </a:t>
            </a:r>
            <a:r>
              <a:rPr lang="cs-CZ" dirty="0" err="1" smtClean="0"/>
              <a:t>Foffové</a:t>
            </a:r>
            <a:r>
              <a:rPr lang="cs-CZ" dirty="0" smtClean="0"/>
              <a:t>, Petrovi </a:t>
            </a:r>
            <a:r>
              <a:rPr lang="cs-CZ" dirty="0" err="1" smtClean="0"/>
              <a:t>Konůpkovi</a:t>
            </a:r>
            <a:r>
              <a:rPr lang="cs-CZ" dirty="0" smtClean="0"/>
              <a:t>, </a:t>
            </a:r>
            <a:r>
              <a:rPr lang="cs-CZ" dirty="0" err="1" smtClean="0"/>
              <a:t>Dině</a:t>
            </a:r>
            <a:r>
              <a:rPr lang="cs-CZ" dirty="0" smtClean="0"/>
              <a:t> </a:t>
            </a:r>
            <a:r>
              <a:rPr lang="cs-CZ" dirty="0" err="1" smtClean="0"/>
              <a:t>Obeidové</a:t>
            </a:r>
            <a:r>
              <a:rPr lang="cs-CZ" dirty="0" smtClean="0"/>
              <a:t> Novotné, Katce Pollakové, Jitce Štěpánkové a mnoha a mnoha dalším </a:t>
            </a:r>
            <a:r>
              <a:rPr lang="cs-CZ" dirty="0" smtClean="0">
                <a:sym typeface="Wingdings" panose="05000000000000000000" pitchFamily="2" charset="2"/>
              </a:rPr>
              <a:t>.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b="1" dirty="0"/>
              <a:t>Přísloví 31:29</a:t>
            </a:r>
            <a:r>
              <a:rPr lang="cs-CZ" dirty="0"/>
              <a:t> "Statečně si vedly mnohé dcery, ale ty je všechny předčíš</a:t>
            </a:r>
            <a:r>
              <a:rPr lang="cs-CZ" dirty="0" smtClean="0"/>
              <a:t>.„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                            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22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7406640" cy="85135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UK FHS studijní oblast 2007-2011- hlavní úkoly</a:t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1446" r="-2639" b="-233"/>
          <a:stretch/>
        </p:blipFill>
        <p:spPr>
          <a:xfrm>
            <a:off x="1115616" y="3068960"/>
            <a:ext cx="2756010" cy="36720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045406" y="1253984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cs-CZ" dirty="0" smtClean="0"/>
              <a:t>MŠMT: Plzeňská </a:t>
            </a:r>
            <a:r>
              <a:rPr lang="cs-CZ" dirty="0"/>
              <a:t>kauza, jež - ačkoliv fakultu nijak přímo nezasáhla </a:t>
            </a:r>
            <a:r>
              <a:rPr lang="cs-CZ" dirty="0" smtClean="0"/>
              <a:t>- </a:t>
            </a:r>
            <a:r>
              <a:rPr lang="cs-CZ" dirty="0"/>
              <a:t>způsobila značný převrat v postavení a nárocích, jež byly nadále vznášeny na veřejné vysoké školy: od roku 2008 se obrátil postoj jak veřejnosti tak MŠMT k vysokým školám, který s sebou přinesl nárok "presumpce viny".  Počínaje touto kauzou má daná vysoká škola být schopna na vyzvání dokázat, že se na ní nedějí žádné nepravosti, a </a:t>
            </a:r>
            <a:r>
              <a:rPr lang="cs-CZ" dirty="0" smtClean="0"/>
              <a:t>nikoliv </a:t>
            </a:r>
            <a:r>
              <a:rPr lang="cs-CZ" dirty="0"/>
              <a:t>že </a:t>
            </a:r>
            <a:r>
              <a:rPr lang="cs-CZ" dirty="0" smtClean="0"/>
              <a:t>MŠMT </a:t>
            </a:r>
            <a:r>
              <a:rPr lang="cs-CZ" dirty="0"/>
              <a:t>či akreditační komise musí </a:t>
            </a:r>
            <a:r>
              <a:rPr lang="cs-CZ" dirty="0" smtClean="0"/>
              <a:t>dokázat</a:t>
            </a:r>
            <a:r>
              <a:rPr lang="cs-CZ" dirty="0"/>
              <a:t>, že se na dané VŠ nepravosti dějí, aby vůči ní bylo možno uplatnit sankce .</a:t>
            </a:r>
          </a:p>
          <a:p>
            <a:pPr marL="342900" fontAlgn="ctr"/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670678" y="3289033"/>
            <a:ext cx="6295608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ctr">
              <a:lnSpc>
                <a:spcPct val="11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 FHS od 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září 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roku 2009 přistoupila k metodické evidenci a kontrole závěrečných prací a posudků, a to zpětně až k 1. 1. 1999 (datum, kdy byla zřízena matrika SISM). Do SIS tak bylo k 25. dubnu 2011 vloženo zejména celkem 2715 závěrečných prací a 5384 posudků; současně bylo do knihovny v Jinonicích doplněno přes 500 tištěných exemplářů závěrečných prací, jež tam z nejrůznějších důvodů chyběly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K dnešnímu dni nám chybí zaevidovat pouze dvě závěrečné práce; pro 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každého absolventa je 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 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FHS schopna doložit prostřednictvím posudků, prací a protokolů o státní závěrečné zkoušce, že absolvoval své studium řádně.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7406640" cy="85135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UK FHS studijní oblast 2007-2011- hlavní úkoly</a:t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1446" r="-2639" b="-233"/>
          <a:stretch/>
        </p:blipFill>
        <p:spPr>
          <a:xfrm>
            <a:off x="1115616" y="3068960"/>
            <a:ext cx="2756010" cy="3672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284408" y="1340768"/>
            <a:ext cx="7859591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UK: V 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souvislosti s novými (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2006) pravidly pro financování a současně s tím, jak od roku 2007 narostl počet „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druhostudentů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“, jejichž první studium bylo vloženo do matriky, a tedy jim vznikla povinnost platit za druhé či 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delší 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studium, vznikl nebývalý tlak na správnost dat v matrice SIMS a současně se objevila řada požadavků na doložení skutečností, jež byly v minulé době do matriky zapsány.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915816" y="3356992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FHS: Studijní </a:t>
            </a:r>
            <a:r>
              <a:rPr lang="cs-CZ" dirty="0"/>
              <a:t>oddělení v roce 2010-2011 vytvořilo spisy studentů od roku 1993 až do 31. 10. 2010:  ve spisovně UK FHS </a:t>
            </a:r>
            <a:r>
              <a:rPr lang="cs-CZ" dirty="0" smtClean="0"/>
              <a:t>bylo uloženo </a:t>
            </a:r>
            <a:r>
              <a:rPr lang="cs-CZ" dirty="0"/>
              <a:t>celkem cca 7500 studentských </a:t>
            </a:r>
            <a:r>
              <a:rPr lang="cs-CZ" dirty="0" smtClean="0"/>
              <a:t>spisů  z tohoto období, a dalších cca 6000 z období 1.11.2010 – 31.12.2014; větší část starých spisů je již předána do archívu UK. Následně </a:t>
            </a:r>
            <a:r>
              <a:rPr lang="cs-CZ" dirty="0"/>
              <a:t>bylo možno na základě spisového materiálu prověřit a opravit matriční data uložená v matrice </a:t>
            </a:r>
            <a:r>
              <a:rPr lang="cs-CZ" dirty="0" smtClean="0"/>
              <a:t>SIMS z let 1998-2004.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9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7406640" cy="85135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UK FHS studijní oblast 2007-2011- hlavní úkoly</a:t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1446" r="-2639" b="-233"/>
          <a:stretch/>
        </p:blipFill>
        <p:spPr>
          <a:xfrm>
            <a:off x="1115616" y="3068960"/>
            <a:ext cx="2756010" cy="3672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284408" y="1340768"/>
            <a:ext cx="78595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cs-CZ" dirty="0"/>
              <a:t>UK FHS </a:t>
            </a:r>
            <a:r>
              <a:rPr lang="cs-CZ" dirty="0" err="1"/>
              <a:t>reakreditovala</a:t>
            </a:r>
            <a:r>
              <a:rPr lang="cs-CZ" dirty="0"/>
              <a:t> všechna svá doktorská </a:t>
            </a:r>
            <a:r>
              <a:rPr lang="cs-CZ" dirty="0" smtClean="0"/>
              <a:t>studia </a:t>
            </a:r>
            <a:r>
              <a:rPr lang="cs-CZ" dirty="0"/>
              <a:t>(Antropologie, Aplikovaná etika, </a:t>
            </a:r>
            <a:r>
              <a:rPr lang="cs-CZ" dirty="0" smtClean="0"/>
              <a:t>Environmentální </a:t>
            </a:r>
            <a:r>
              <a:rPr lang="cs-CZ" dirty="0"/>
              <a:t>studia), bakalářské studium SHV a nově získala akreditace pro tři navazujícím </a:t>
            </a:r>
            <a:r>
              <a:rPr lang="cs-CZ" dirty="0" smtClean="0"/>
              <a:t>magisterská </a:t>
            </a:r>
            <a:r>
              <a:rPr lang="cs-CZ" dirty="0"/>
              <a:t>studia (Historická sociologie, Orální historie, Německá a francouzská filosofie) a doktorské studium Integrované studium člověka-Obecná antropologie. 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880727" y="375079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Závěr únor 2011:</a:t>
            </a:r>
            <a:endParaRPr lang="cs-CZ" dirty="0"/>
          </a:p>
          <a:p>
            <a:r>
              <a:rPr lang="cs-CZ" dirty="0"/>
              <a:t>To, co je ve spisovém materiálu, je vedeno v SIS; to, co je v SIS, je vedeno v matrice SIMS; v případě absolventů jsou v SIS a v knihovně (s </a:t>
            </a:r>
            <a:r>
              <a:rPr lang="cs-CZ" dirty="0" smtClean="0"/>
              <a:t>dvěma výjimkami</a:t>
            </a:r>
            <a:r>
              <a:rPr lang="cs-CZ" dirty="0"/>
              <a:t>) též evidovány závěrečné práce. </a:t>
            </a:r>
          </a:p>
        </p:txBody>
      </p:sp>
    </p:spTree>
    <p:extLst>
      <p:ext uri="{BB962C8B-B14F-4D97-AF65-F5344CB8AC3E}">
        <p14:creationId xmlns:p14="http://schemas.microsoft.com/office/powerpoint/2010/main" val="33295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7406640" cy="85135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UK FHS studijní oblast 2012-2015- hlavní úkoly</a:t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1446" r="-2639" b="-233"/>
          <a:stretch/>
        </p:blipFill>
        <p:spPr>
          <a:xfrm>
            <a:off x="1115616" y="3068960"/>
            <a:ext cx="2736304" cy="3672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187624" y="126876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cs-CZ" dirty="0" smtClean="0"/>
              <a:t>únor 2011: Postavení </a:t>
            </a:r>
            <a:r>
              <a:rPr lang="cs-CZ" dirty="0"/>
              <a:t>a pověst UK FHS není v současné době ještě dostatečně dobrá. UK FHS bude proto muset zřejmě svést dlouhý a úporný zápas o akreditaci doktorských studií, zejména pak o SOS, OHSD, Gender a možná i Historickou sociologii; menší problémy lze očekávat u </a:t>
            </a:r>
            <a:r>
              <a:rPr lang="cs-CZ" dirty="0" smtClean="0"/>
              <a:t>Sémiotiky </a:t>
            </a:r>
            <a:r>
              <a:rPr lang="cs-CZ" dirty="0"/>
              <a:t>a DFP.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699792" y="2636912"/>
            <a:ext cx="6768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únor 2015: Fakulta akreditovala následující doktorské obory:</a:t>
            </a:r>
          </a:p>
          <a:p>
            <a:r>
              <a:rPr lang="cs-CZ" dirty="0" smtClean="0"/>
              <a:t>Studium občanské společnosti - 2012</a:t>
            </a:r>
          </a:p>
          <a:p>
            <a:r>
              <a:rPr lang="cs-CZ" dirty="0" smtClean="0"/>
              <a:t>Historická sociologie - 2012</a:t>
            </a:r>
          </a:p>
          <a:p>
            <a:r>
              <a:rPr lang="cs-CZ" dirty="0" smtClean="0"/>
              <a:t>Německá a francouzská filosofie - 2012</a:t>
            </a:r>
          </a:p>
          <a:p>
            <a:r>
              <a:rPr lang="cs-CZ" dirty="0" smtClean="0"/>
              <a:t>Sémiotika a filosofie komunikace  - 2013</a:t>
            </a:r>
          </a:p>
          <a:p>
            <a:r>
              <a:rPr lang="cs-CZ" dirty="0" smtClean="0"/>
              <a:t>Soudobé evropské dějiny - 2015</a:t>
            </a:r>
          </a:p>
          <a:p>
            <a:endParaRPr lang="cs-CZ" dirty="0"/>
          </a:p>
          <a:p>
            <a:r>
              <a:rPr lang="cs-CZ" i="1" dirty="0" smtClean="0"/>
              <a:t>Magisterské studium:</a:t>
            </a:r>
          </a:p>
          <a:p>
            <a:r>
              <a:rPr lang="cs-CZ" dirty="0" smtClean="0"/>
              <a:t>Evropské duchovní dějiny - 2013</a:t>
            </a:r>
          </a:p>
          <a:p>
            <a:endParaRPr lang="cs-CZ" dirty="0"/>
          </a:p>
          <a:p>
            <a:r>
              <a:rPr lang="cs-CZ" i="1" dirty="0" smtClean="0"/>
              <a:t>V přípravě jsou doktorské obory:</a:t>
            </a:r>
          </a:p>
          <a:p>
            <a:r>
              <a:rPr lang="cs-CZ" dirty="0" smtClean="0"/>
              <a:t>Sociální práce (s FF UK)</a:t>
            </a:r>
          </a:p>
          <a:p>
            <a:r>
              <a:rPr lang="cs-CZ" dirty="0" smtClean="0"/>
              <a:t>Etnomuzikologie (s University </a:t>
            </a:r>
            <a:r>
              <a:rPr lang="cs-CZ" dirty="0" err="1" smtClean="0"/>
              <a:t>of</a:t>
            </a:r>
            <a:r>
              <a:rPr lang="cs-CZ" dirty="0" smtClean="0"/>
              <a:t> Limerick (Irsko)).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7784" y="6422564"/>
            <a:ext cx="647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Celkem FHS vypracovala 2007-2015 28 akreditačních materiálů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806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07" y="-99392"/>
            <a:ext cx="8109293" cy="60065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724522"/>
            <a:ext cx="4363283" cy="16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68" y="-99392"/>
            <a:ext cx="7902297" cy="58326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5085184"/>
            <a:ext cx="4386040" cy="164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3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7406640" cy="85135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UK FHS studijní oblast 2012-2015 - hlavní úkoly</a:t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1446" r="-2639" b="-233"/>
          <a:stretch/>
        </p:blipFill>
        <p:spPr>
          <a:xfrm>
            <a:off x="1115616" y="3068960"/>
            <a:ext cx="2736304" cy="3672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146528" y="141277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cs-CZ" dirty="0" smtClean="0"/>
              <a:t>Únor 2011: UK </a:t>
            </a:r>
            <a:r>
              <a:rPr lang="cs-CZ" dirty="0"/>
              <a:t>FHS stále nemá nová pravidla pro udělování stipendií, bez nichž je obtížné stipendia vůbec vyplácet. Za předpokladu, že AS UK schválí novelu, jež byla předložena již v roce 2009, nemělo by být vyplácení prospěchových stipendií nadále obtížné.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267744" y="2886546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ROK 2015: Pravidla pro vyplácení stipendií na UK FHS se podařilo schválit v roce  2010, rok trvala implementace výpočtu do SIS, poprvé se stipendia dle předpisu vyplácela 31.10.2012 za akademický rok 2011/2012.</a:t>
            </a:r>
          </a:p>
          <a:p>
            <a:endParaRPr lang="cs-CZ" dirty="0"/>
          </a:p>
          <a:p>
            <a:r>
              <a:rPr lang="cs-CZ" dirty="0"/>
              <a:t>2014	</a:t>
            </a:r>
            <a:r>
              <a:rPr lang="cs-CZ" dirty="0" smtClean="0"/>
              <a:t>3 366 000,- Kč</a:t>
            </a:r>
            <a:r>
              <a:rPr lang="cs-CZ" dirty="0"/>
              <a:t>	</a:t>
            </a:r>
            <a:r>
              <a:rPr lang="cs-CZ" dirty="0" smtClean="0"/>
              <a:t>102 studentů</a:t>
            </a:r>
            <a:endParaRPr lang="cs-CZ" dirty="0"/>
          </a:p>
          <a:p>
            <a:r>
              <a:rPr lang="cs-CZ" dirty="0"/>
              <a:t>2013	</a:t>
            </a:r>
            <a:r>
              <a:rPr lang="cs-CZ" dirty="0" smtClean="0"/>
              <a:t>3 598 000,-Kč</a:t>
            </a:r>
            <a:r>
              <a:rPr lang="cs-CZ" dirty="0"/>
              <a:t>	</a:t>
            </a:r>
            <a:r>
              <a:rPr lang="cs-CZ" dirty="0" smtClean="0"/>
              <a:t>116 studentů</a:t>
            </a:r>
            <a:endParaRPr lang="cs-CZ" dirty="0"/>
          </a:p>
          <a:p>
            <a:r>
              <a:rPr lang="cs-CZ" dirty="0"/>
              <a:t>2012	</a:t>
            </a:r>
            <a:r>
              <a:rPr lang="cs-CZ" dirty="0" smtClean="0"/>
              <a:t>2 195 200,- Kč</a:t>
            </a:r>
            <a:r>
              <a:rPr lang="cs-CZ" dirty="0"/>
              <a:t>	</a:t>
            </a:r>
            <a:r>
              <a:rPr lang="cs-CZ" dirty="0" smtClean="0"/>
              <a:t>118 studentů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2011</a:t>
            </a:r>
            <a:r>
              <a:rPr lang="cs-CZ" dirty="0"/>
              <a:t>	</a:t>
            </a:r>
            <a:r>
              <a:rPr lang="cs-CZ" dirty="0" smtClean="0"/>
              <a:t>2 751 400,- Kč</a:t>
            </a:r>
            <a:r>
              <a:rPr lang="cs-CZ" dirty="0"/>
              <a:t>	</a:t>
            </a:r>
            <a:r>
              <a:rPr lang="cs-CZ" dirty="0" smtClean="0"/>
              <a:t>295 studentů</a:t>
            </a:r>
            <a:endParaRPr lang="cs-CZ" dirty="0"/>
          </a:p>
          <a:p>
            <a:r>
              <a:rPr lang="cs-CZ" dirty="0"/>
              <a:t>2010	</a:t>
            </a:r>
            <a:r>
              <a:rPr lang="cs-CZ" dirty="0" smtClean="0"/>
              <a:t>2 091 700,- Kč</a:t>
            </a:r>
            <a:r>
              <a:rPr lang="cs-CZ" dirty="0"/>
              <a:t>	</a:t>
            </a:r>
            <a:r>
              <a:rPr lang="cs-CZ" dirty="0" smtClean="0"/>
              <a:t>249 studentů</a:t>
            </a:r>
            <a:endParaRPr lang="cs-CZ" dirty="0"/>
          </a:p>
          <a:p>
            <a:pPr marL="342900" indent="-342900">
              <a:buAutoNum type="arabicPlain" startAt="2009"/>
            </a:pPr>
            <a:r>
              <a:rPr lang="cs-CZ" dirty="0" smtClean="0"/>
              <a:t> 	1 845 400,- Kč</a:t>
            </a:r>
            <a:r>
              <a:rPr lang="cs-CZ" dirty="0"/>
              <a:t>	</a:t>
            </a:r>
            <a:r>
              <a:rPr lang="cs-CZ" dirty="0" smtClean="0"/>
              <a:t>189 studentů</a:t>
            </a:r>
          </a:p>
          <a:p>
            <a:pPr marL="342900" indent="-342900">
              <a:buAutoNum type="arabicPlain" startAt="2009"/>
            </a:pPr>
            <a:endParaRPr lang="cs-CZ" dirty="0"/>
          </a:p>
          <a:p>
            <a:r>
              <a:rPr lang="cs-CZ" dirty="0" smtClean="0"/>
              <a:t>Více viz</a:t>
            </a:r>
            <a:r>
              <a:rPr lang="cs-CZ" dirty="0"/>
              <a:t>: http://moodle.fhs.cuni.cz/mod/forum/discuss.php?d=4130</a:t>
            </a:r>
          </a:p>
        </p:txBody>
      </p:sp>
    </p:spTree>
    <p:extLst>
      <p:ext uri="{BB962C8B-B14F-4D97-AF65-F5344CB8AC3E}">
        <p14:creationId xmlns:p14="http://schemas.microsoft.com/office/powerpoint/2010/main" val="291137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7D7B11811B494589FCFCB03360F154" ma:contentTypeVersion="0" ma:contentTypeDescription="Vytvoří nový dokument" ma:contentTypeScope="" ma:versionID="45d5fe37300e9ecdc64f408b5fd74b7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BA60B4-D525-4968-9B9B-96A9C8AAF3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AD8A6E-37BA-4ED4-AAD6-9504D4DE3565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4CBCA64-7AF6-4572-A632-5DE449225F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1953</TotalTime>
  <Words>1253</Words>
  <Application>Microsoft Office PowerPoint</Application>
  <PresentationFormat>Předvádění na obrazovce (4:3)</PresentationFormat>
  <Paragraphs>105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Calibri</vt:lpstr>
      <vt:lpstr>Gill Sans MT</vt:lpstr>
      <vt:lpstr>Times New Roman</vt:lpstr>
      <vt:lpstr>Verdana</vt:lpstr>
      <vt:lpstr>Wingdings</vt:lpstr>
      <vt:lpstr>Wingdings 2</vt:lpstr>
      <vt:lpstr>Slunovrat</vt:lpstr>
      <vt:lpstr> </vt:lpstr>
      <vt:lpstr>UK FHS studijní oblast 2007-2011- hlavní úkoly </vt:lpstr>
      <vt:lpstr>UK FHS studijní oblast 2007-2011- hlavní úkoly </vt:lpstr>
      <vt:lpstr>UK FHS studijní oblast 2007-2011- hlavní úkoly </vt:lpstr>
      <vt:lpstr>UK FHS studijní oblast 2007-2011- hlavní úkoly </vt:lpstr>
      <vt:lpstr>UK FHS studijní oblast 2012-2015- hlavní úkoly </vt:lpstr>
      <vt:lpstr>Prezentace aplikace PowerPoint</vt:lpstr>
      <vt:lpstr>Prezentace aplikace PowerPoint</vt:lpstr>
      <vt:lpstr>UK FHS studijní oblast 2012-2015 - hlavní úkoly </vt:lpstr>
      <vt:lpstr>UK FHS studijní oblast 2012-2015- hlavní úkoly </vt:lpstr>
      <vt:lpstr>Prezentace aplikace PowerPoint</vt:lpstr>
      <vt:lpstr>Pedagogická dotace</vt:lpstr>
      <vt:lpstr>UK FHS studijní oblast 2012-2015- hlavní úkoly </vt:lpstr>
      <vt:lpstr>Prezentace aplikace PowerPoint</vt:lpstr>
      <vt:lpstr>UK FHS studijní oblast 2012-2015 - hlavní úkoly </vt:lpstr>
      <vt:lpstr>UK FHS studijní oblast 2012-2015- hlavní úkoly </vt:lpstr>
      <vt:lpstr>Prezentace aplikace PowerPoint</vt:lpstr>
      <vt:lpstr>Prezentace aplikace PowerPoint</vt:lpstr>
      <vt:lpstr>Prezentace aplikace PowerPoint</vt:lpstr>
      <vt:lpstr>Prezentace aplikace PowerPoint</vt:lpstr>
      <vt:lpstr>Shrnutí</vt:lpstr>
      <vt:lpstr>Shrnutí</vt:lpstr>
      <vt:lpstr>Poděkování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Dlouhodobý záměr UK FHS 2011 - 2016</dc:title>
  <dc:creator>Josef</dc:creator>
  <cp:lastModifiedBy>Kateřina Tourková</cp:lastModifiedBy>
  <cp:revision>99</cp:revision>
  <dcterms:created xsi:type="dcterms:W3CDTF">2011-05-22T07:27:27Z</dcterms:created>
  <dcterms:modified xsi:type="dcterms:W3CDTF">2015-02-17T08:45:31Z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0x0101009E7D7B11811B494589FCFCB03360F154</vt:lpwstr>
  </property>
</Properties>
</file>