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3"/>
  </p:notesMasterIdLst>
  <p:sldIdLst>
    <p:sldId id="269" r:id="rId5"/>
    <p:sldId id="262" r:id="rId6"/>
    <p:sldId id="270" r:id="rId7"/>
    <p:sldId id="292" r:id="rId8"/>
    <p:sldId id="293" r:id="rId9"/>
    <p:sldId id="294" r:id="rId10"/>
    <p:sldId id="295" r:id="rId11"/>
    <p:sldId id="278" r:id="rId12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2D40"/>
    <a:srgbClr val="AA38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716" y="5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D4C61-45E1-5B43-B27A-12C84AE6C282}" type="datetimeFigureOut">
              <a:rPr lang="cs-CZ" smtClean="0"/>
              <a:t>06.05.2025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DFCAB-86A7-F541-8C3B-508F223F47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396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DFCAB-86A7-F541-8C3B-508F223F47C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070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35" y="0"/>
            <a:ext cx="20098853" cy="11308556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5402976" y="2814312"/>
            <a:ext cx="14701519" cy="7602220"/>
          </a:xfrm>
          <a:custGeom>
            <a:avLst/>
            <a:gdLst/>
            <a:ahLst/>
            <a:cxnLst/>
            <a:rect l="l" t="t" r="r" b="b"/>
            <a:pathLst>
              <a:path w="14701519" h="7602220">
                <a:moveTo>
                  <a:pt x="0" y="7601862"/>
                </a:moveTo>
                <a:lnTo>
                  <a:pt x="14701123" y="7601862"/>
                </a:lnTo>
                <a:lnTo>
                  <a:pt x="14701123" y="0"/>
                </a:lnTo>
                <a:lnTo>
                  <a:pt x="0" y="0"/>
                </a:lnTo>
                <a:lnTo>
                  <a:pt x="0" y="76018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0036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72537" y="1468929"/>
            <a:ext cx="3340100" cy="654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1" i="0">
                <a:solidFill>
                  <a:srgbClr val="B3B2B2"/>
                </a:solidFill>
                <a:latin typeface="Silka Bold"/>
                <a:cs typeface="Silka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0">
                <a:solidFill>
                  <a:schemeClr val="tx1"/>
                </a:solidFill>
                <a:latin typeface="Silka"/>
                <a:cs typeface="Silk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1" i="0">
                <a:solidFill>
                  <a:srgbClr val="B3B2B2"/>
                </a:solidFill>
                <a:latin typeface="Silka Bold"/>
                <a:cs typeface="Silka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50" b="0" i="0">
                <a:solidFill>
                  <a:schemeClr val="tx1"/>
                </a:solidFill>
                <a:latin typeface="Silka"/>
                <a:cs typeface="Silk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1" i="0">
                <a:solidFill>
                  <a:srgbClr val="B3B2B2"/>
                </a:solidFill>
                <a:latin typeface="Silka Bold"/>
                <a:cs typeface="Silka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44809" y="3154742"/>
            <a:ext cx="6527800" cy="6394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0">
                <a:solidFill>
                  <a:srgbClr val="D32E3F"/>
                </a:solidFill>
                <a:latin typeface="Silka-SemiBold"/>
                <a:cs typeface="Silka-Semi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244576" y="3154742"/>
            <a:ext cx="6527800" cy="63938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0">
                <a:solidFill>
                  <a:srgbClr val="D32E3F"/>
                </a:solidFill>
                <a:latin typeface="Silka-SemiBold"/>
                <a:cs typeface="Silka-SemiBold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1" i="0">
                <a:solidFill>
                  <a:srgbClr val="B3B2B2"/>
                </a:solidFill>
                <a:latin typeface="Silka Bold"/>
                <a:cs typeface="Silka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468442" y="876200"/>
            <a:ext cx="1997075" cy="402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1" i="0">
                <a:solidFill>
                  <a:srgbClr val="B3B2B2"/>
                </a:solidFill>
                <a:latin typeface="Silka Bold"/>
                <a:cs typeface="Silka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61404" y="3093948"/>
            <a:ext cx="10647044" cy="57391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0">
                <a:solidFill>
                  <a:schemeClr val="tx1"/>
                </a:solidFill>
                <a:latin typeface="Silka"/>
                <a:cs typeface="Silk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ntranet.cuni.cz/Stranka/dc332643-f8c1-4008-b82a-b256bceb2865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hyperlink" Target="https://is.cuni.cz/webapps/index.php?controller=Porad2QueryPublic&amp;action=run&amp;apl=cas" TargetMode="External"/><Relationship Id="rId4" Type="http://schemas.openxmlformats.org/officeDocument/2006/relationships/hyperlink" Target="https://ldapuser.cuni.cz/rese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Jan.Vavrinik@fhs.cuni.cz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moodle-help@ruk.cuni.cz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35" y="3057498"/>
            <a:ext cx="20093940" cy="8251190"/>
          </a:xfrm>
          <a:custGeom>
            <a:avLst/>
            <a:gdLst/>
            <a:ahLst/>
            <a:cxnLst/>
            <a:rect l="l" t="t" r="r" b="b"/>
            <a:pathLst>
              <a:path w="20093940" h="8251190">
                <a:moveTo>
                  <a:pt x="20093629" y="0"/>
                </a:moveTo>
                <a:lnTo>
                  <a:pt x="0" y="0"/>
                </a:lnTo>
                <a:lnTo>
                  <a:pt x="0" y="8251057"/>
                </a:lnTo>
                <a:lnTo>
                  <a:pt x="20093629" y="8251057"/>
                </a:lnTo>
                <a:lnTo>
                  <a:pt x="20093629" y="0"/>
                </a:lnTo>
                <a:close/>
              </a:path>
            </a:pathLst>
          </a:custGeom>
          <a:solidFill>
            <a:srgbClr val="00345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5812" y="5849251"/>
            <a:ext cx="1162721" cy="3100257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326625" y="5852655"/>
            <a:ext cx="14349888" cy="646331"/>
          </a:xfrm>
          <a:prstGeom prst="rect">
            <a:avLst/>
          </a:prstGeom>
          <a:ln>
            <a:noFill/>
          </a:ln>
        </p:spPr>
        <p:txBody>
          <a:bodyPr vert="horz" wrap="square" lIns="0" tIns="15240" rIns="0" bIns="0" rtlCol="0" anchor="t">
            <a:spAutoFit/>
          </a:bodyPr>
          <a:lstStyle/>
          <a:p>
            <a:pPr marL="60325">
              <a:spcBef>
                <a:spcPts val="120"/>
              </a:spcBef>
            </a:pPr>
            <a:r>
              <a:rPr lang="cs-CZ" sz="4100" b="0" dirty="0">
                <a:solidFill>
                  <a:srgbClr val="C00000"/>
                </a:solidFill>
                <a:latin typeface="Arial"/>
                <a:cs typeface="Arial"/>
              </a:rPr>
              <a:t>Ústřední knihovna UK | Centrum pro podporu e-learningu </a:t>
            </a:r>
            <a:endParaRPr lang="cs-CZ" sz="4100" b="0" spc="-1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6BE22991-440E-7F22-4A9E-67CBEF2C288B}"/>
              </a:ext>
            </a:extLst>
          </p:cNvPr>
          <p:cNvSpPr txBox="1"/>
          <p:nvPr/>
        </p:nvSpPr>
        <p:spPr>
          <a:xfrm>
            <a:off x="3326119" y="6490751"/>
            <a:ext cx="16303983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5400" b="1" spc="-10" dirty="0">
                <a:solidFill>
                  <a:srgbClr val="FFFFFF"/>
                </a:solidFill>
                <a:latin typeface="Arial"/>
                <a:cs typeface="Arial"/>
              </a:rPr>
              <a:t>Návod na absolvování povinného kurzu pro zaměstnance:</a:t>
            </a:r>
          </a:p>
          <a:p>
            <a:r>
              <a:rPr lang="cs-CZ" sz="5400" b="1" spc="-10" dirty="0">
                <a:solidFill>
                  <a:srgbClr val="FFFFFF"/>
                </a:solidFill>
                <a:latin typeface="Arial"/>
                <a:cs typeface="Arial"/>
              </a:rPr>
              <a:t>Sociální bezpečí v akademickém prostředí UK</a:t>
            </a:r>
            <a:endParaRPr lang="cs-CZ" sz="5400" b="1" spc="-1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24" name="Picture 23" descr="A logo of a university&#10;&#10;Description automatically generated">
            <a:extLst>
              <a:ext uri="{FF2B5EF4-FFF2-40B4-BE49-F238E27FC236}">
                <a16:creationId xmlns:a16="http://schemas.microsoft.com/office/drawing/2014/main" id="{276BA0B6-B9E5-9D2B-B7A8-9615595C73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650" y="488391"/>
            <a:ext cx="4627873" cy="193615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712857" y="1216982"/>
            <a:ext cx="10852785" cy="1384995"/>
          </a:xfrm>
          <a:prstGeom prst="rect">
            <a:avLst/>
          </a:prstGeom>
        </p:spPr>
        <p:txBody>
          <a:bodyPr vert="horz" wrap="square" lIns="0" tIns="15240" rIns="0" bIns="0" rtlCol="0" anchor="t">
            <a:spAutoFit/>
          </a:bodyPr>
          <a:lstStyle/>
          <a:p>
            <a:pPr marL="12700">
              <a:spcBef>
                <a:spcPts val="120"/>
              </a:spcBef>
            </a:pPr>
            <a:r>
              <a:rPr lang="cs-CZ" sz="8900" dirty="0">
                <a:solidFill>
                  <a:srgbClr val="003657"/>
                </a:solidFill>
                <a:latin typeface="Arial"/>
                <a:cs typeface="Arial"/>
              </a:rPr>
              <a:t>Prerekvizity</a:t>
            </a:r>
            <a:endParaRPr lang="cs-CZ" sz="8900" spc="-10" dirty="0">
              <a:solidFill>
                <a:srgbClr val="0036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991F8E1-E5D2-03FF-40F2-FA45FBE652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862295" cy="1130935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CE3D7D1-9229-F32D-36EF-1E3F61F109EE}"/>
              </a:ext>
            </a:extLst>
          </p:cNvPr>
          <p:cNvSpPr txBox="1"/>
          <p:nvPr/>
        </p:nvSpPr>
        <p:spPr>
          <a:xfrm>
            <a:off x="2714488" y="3197569"/>
            <a:ext cx="12634151" cy="34778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71500" indent="-571500" algn="l">
              <a:buFont typeface="Arial"/>
              <a:buChar char="•"/>
            </a:pPr>
            <a:r>
              <a:rPr lang="cs-CZ" sz="3600" dirty="0">
                <a:solidFill>
                  <a:srgbClr val="000000"/>
                </a:solidFill>
                <a:latin typeface="Segoe UI"/>
                <a:cs typeface="Arial"/>
              </a:rPr>
              <a:t>Počítač, tablet, nebo telefon připojený k internetu.</a:t>
            </a:r>
          </a:p>
          <a:p>
            <a:pPr marL="571500" indent="-571500" algn="l">
              <a:buFont typeface="Arial"/>
              <a:buChar char="•"/>
            </a:pPr>
            <a:r>
              <a:rPr lang="cs-CZ" sz="3600" dirty="0">
                <a:solidFill>
                  <a:srgbClr val="000000"/>
                </a:solidFill>
                <a:latin typeface="Segoe UI"/>
                <a:cs typeface="Arial"/>
              </a:rPr>
              <a:t>Internetový prohlížeč.</a:t>
            </a:r>
          </a:p>
          <a:p>
            <a:pPr marL="571500" indent="-571500" algn="l">
              <a:buFont typeface="Arial"/>
              <a:buChar char="•"/>
            </a:pPr>
            <a:r>
              <a:rPr lang="cs-CZ" sz="3600" dirty="0">
                <a:solidFill>
                  <a:srgbClr val="000000"/>
                </a:solidFill>
                <a:latin typeface="Segoe UI"/>
                <a:cs typeface="Arial"/>
              </a:rPr>
              <a:t>Platný uživatelský účet Centrální autentizační služby UK s ověřeným e-mailem. (https://cas.cuni.cz/)</a:t>
            </a:r>
          </a:p>
          <a:p>
            <a:pPr marL="571500" indent="-571500" algn="l">
              <a:buFont typeface="Arial"/>
              <a:buChar char="•"/>
            </a:pPr>
            <a:r>
              <a:rPr lang="cs-CZ" sz="3600" dirty="0">
                <a:solidFill>
                  <a:srgbClr val="000000"/>
                </a:solidFill>
                <a:latin typeface="Segoe UI"/>
                <a:cs typeface="Arial"/>
              </a:rPr>
              <a:t>Odkaz na povinný kurz. ()</a:t>
            </a:r>
          </a:p>
          <a:p>
            <a:pPr marL="571500" indent="-571500" algn="l">
              <a:buFont typeface="Arial"/>
              <a:buChar char="•"/>
            </a:pPr>
            <a:r>
              <a:rPr lang="cs-CZ" sz="3600" dirty="0">
                <a:solidFill>
                  <a:srgbClr val="000000"/>
                </a:solidFill>
                <a:latin typeface="Segoe UI"/>
                <a:cs typeface="Arial"/>
              </a:rPr>
              <a:t>Klíč k zápisu do kurzu.</a:t>
            </a:r>
            <a:endParaRPr lang="cs-CZ" sz="40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712857" y="1216982"/>
            <a:ext cx="14955711" cy="1384995"/>
          </a:xfrm>
          <a:prstGeom prst="rect">
            <a:avLst/>
          </a:prstGeom>
        </p:spPr>
        <p:txBody>
          <a:bodyPr vert="horz" wrap="square" lIns="0" tIns="15240" rIns="0" bIns="0" rtlCol="0" anchor="t">
            <a:spAutoFit/>
          </a:bodyPr>
          <a:lstStyle/>
          <a:p>
            <a:pPr marL="12700">
              <a:spcBef>
                <a:spcPts val="120"/>
              </a:spcBef>
            </a:pPr>
            <a:r>
              <a:rPr lang="cs-CZ" sz="8900" dirty="0">
                <a:solidFill>
                  <a:srgbClr val="003657"/>
                </a:solidFill>
                <a:latin typeface="Arial"/>
                <a:cs typeface="Arial"/>
              </a:rPr>
              <a:t>Vstup do povinného kurzu</a:t>
            </a:r>
            <a:endParaRPr lang="cs-CZ" sz="8900" spc="-10" dirty="0">
              <a:solidFill>
                <a:srgbClr val="0036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991F8E1-E5D2-03FF-40F2-FA45FBE652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862295" cy="1130935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CE3D7D1-9229-F32D-36EF-1E3F61F109EE}"/>
              </a:ext>
            </a:extLst>
          </p:cNvPr>
          <p:cNvSpPr txBox="1"/>
          <p:nvPr/>
        </p:nvSpPr>
        <p:spPr>
          <a:xfrm>
            <a:off x="2714488" y="3682767"/>
            <a:ext cx="16915615" cy="59400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l">
              <a:buFont typeface="Arial"/>
              <a:buChar char="•"/>
            </a:pP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Odkazy na povinný kurz jsou dostupné na Intranetu – sekce kurz Sociálního bezpečí…:</a:t>
            </a:r>
            <a:b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</a:br>
            <a:r>
              <a:rPr lang="cs-CZ" sz="2000" dirty="0">
                <a:solidFill>
                  <a:srgbClr val="000000"/>
                </a:solidFill>
                <a:latin typeface="Segoe UI"/>
                <a:ea typeface="Calibri"/>
                <a:cs typeface="Arial"/>
                <a:hlinkClick r:id="rId3"/>
              </a:rPr>
              <a:t>https://intranet.cuni.cz/Stranka/dc332643-f8c1-4008-b82a-b256bceb2865</a:t>
            </a:r>
            <a:endParaRPr lang="cs-CZ" sz="3600" dirty="0">
              <a:solidFill>
                <a:srgbClr val="000000"/>
              </a:solidFill>
              <a:latin typeface="Segoe UI"/>
              <a:ea typeface="Calibri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Do internetového prohlížeče vložte adresu kurzu, nebo klikněte na odkaz.</a:t>
            </a:r>
          </a:p>
          <a:p>
            <a:pPr marL="285750" indent="-285750" algn="l">
              <a:buFont typeface="Arial"/>
              <a:buChar char="•"/>
            </a:pP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Po přesměrování na webovou stránku kurzu vyberte jazykovou verzi, pokud se nabízí a dále klikněte na odkaz „</a:t>
            </a:r>
            <a:r>
              <a:rPr lang="cs-CZ" sz="3600" b="1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Přihlašování pro zaměstnance a studenty UK</a:t>
            </a: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“.</a:t>
            </a:r>
          </a:p>
          <a:p>
            <a:pPr marL="285750" indent="-285750" algn="l">
              <a:buFont typeface="Arial"/>
              <a:buChar char="•"/>
            </a:pPr>
            <a:endParaRPr lang="cs-CZ" sz="3600" dirty="0">
              <a:solidFill>
                <a:srgbClr val="000000"/>
              </a:solidFill>
              <a:latin typeface="Segoe UI"/>
              <a:ea typeface="Calibri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endParaRPr lang="cs-CZ" sz="3600" dirty="0">
              <a:solidFill>
                <a:srgbClr val="000000"/>
              </a:solidFill>
              <a:latin typeface="Segoe UI"/>
              <a:ea typeface="Calibri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endParaRPr lang="cs-CZ" sz="3600" dirty="0">
              <a:solidFill>
                <a:srgbClr val="000000"/>
              </a:solidFill>
              <a:latin typeface="Segoe UI"/>
              <a:ea typeface="Calibri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endParaRPr lang="cs-CZ" sz="3600" dirty="0">
              <a:solidFill>
                <a:srgbClr val="000000"/>
              </a:solidFill>
              <a:latin typeface="Segoe UI"/>
              <a:ea typeface="Calibri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endParaRPr lang="cs-CZ" sz="3600" dirty="0">
              <a:solidFill>
                <a:srgbClr val="000000"/>
              </a:solidFill>
              <a:latin typeface="Segoe UI"/>
              <a:cs typeface="Arial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71D0C7A-94AA-4D8E-AC45-B7B9824D20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6314" y="6836609"/>
            <a:ext cx="4448796" cy="2562583"/>
          </a:xfrm>
          <a:prstGeom prst="rect">
            <a:avLst/>
          </a:prstGeom>
        </p:spPr>
      </p:pic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A222AA53-F792-4B13-B078-4C8D8C98D1D7}"/>
              </a:ext>
            </a:extLst>
          </p:cNvPr>
          <p:cNvCxnSpPr>
            <a:cxnSpLocks/>
          </p:cNvCxnSpPr>
          <p:nvPr/>
        </p:nvCxnSpPr>
        <p:spPr>
          <a:xfrm flipV="1">
            <a:off x="6312309" y="9117573"/>
            <a:ext cx="1873044" cy="5875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49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712857" y="1216982"/>
            <a:ext cx="14955711" cy="1384995"/>
          </a:xfrm>
          <a:prstGeom prst="rect">
            <a:avLst/>
          </a:prstGeom>
        </p:spPr>
        <p:txBody>
          <a:bodyPr vert="horz" wrap="square" lIns="0" tIns="15240" rIns="0" bIns="0" rtlCol="0" anchor="t">
            <a:spAutoFit/>
          </a:bodyPr>
          <a:lstStyle/>
          <a:p>
            <a:pPr marL="12700">
              <a:spcBef>
                <a:spcPts val="120"/>
              </a:spcBef>
            </a:pPr>
            <a:r>
              <a:rPr lang="cs-CZ" sz="8900" dirty="0">
                <a:solidFill>
                  <a:srgbClr val="003657"/>
                </a:solidFill>
                <a:latin typeface="Arial"/>
                <a:cs typeface="Arial"/>
              </a:rPr>
              <a:t>Vstup do povinného kurzu</a:t>
            </a:r>
            <a:endParaRPr lang="cs-CZ" sz="8900" spc="-10" dirty="0">
              <a:solidFill>
                <a:srgbClr val="0036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991F8E1-E5D2-03FF-40F2-FA45FBE652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862295" cy="1130935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CE3D7D1-9229-F32D-36EF-1E3F61F109EE}"/>
              </a:ext>
            </a:extLst>
          </p:cNvPr>
          <p:cNvSpPr txBox="1"/>
          <p:nvPr/>
        </p:nvSpPr>
        <p:spPr>
          <a:xfrm>
            <a:off x="2714488" y="3682767"/>
            <a:ext cx="11886415" cy="427809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l">
              <a:buFont typeface="Arial"/>
              <a:buChar char="•"/>
            </a:pP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Po přesměrování na stránku </a:t>
            </a:r>
            <a:r>
              <a:rPr lang="cs-CZ" sz="3600" i="1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Jednotné přihlášení, Centrální autentizační služba (CAS), </a:t>
            </a: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vyplňte vaše </a:t>
            </a:r>
            <a:r>
              <a:rPr lang="cs-CZ" sz="3600" b="1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uživatelské jméno a heslo </a:t>
            </a: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a klikněte na tlačítko </a:t>
            </a:r>
            <a:r>
              <a:rPr lang="cs-CZ" sz="3600" b="1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PŘIHLÁSIT</a:t>
            </a: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.  </a:t>
            </a:r>
          </a:p>
          <a:p>
            <a:pPr marL="285750" indent="-285750" algn="l">
              <a:buFont typeface="Arial"/>
              <a:buChar char="•"/>
            </a:pP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Pokud si nepamatujete heslo: </a:t>
            </a:r>
            <a:r>
              <a:rPr lang="cs-CZ" sz="2000" dirty="0">
                <a:solidFill>
                  <a:srgbClr val="000000"/>
                </a:solidFill>
                <a:latin typeface="Segoe UI"/>
                <a:ea typeface="Calibri"/>
                <a:cs typeface="Arial"/>
                <a:hlinkClick r:id="rId4"/>
              </a:rPr>
              <a:t>https://ldapuser.cuni.cz/reset</a:t>
            </a:r>
            <a:r>
              <a:rPr lang="cs-CZ" sz="20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 </a:t>
            </a:r>
          </a:p>
          <a:p>
            <a:pPr marL="285750" indent="-285750" algn="l">
              <a:buFont typeface="Arial"/>
              <a:buChar char="•"/>
            </a:pP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V případě, že máte problém s přihlášením kontaktujte podporu CAS, nebo lokálního správce identit: </a:t>
            </a:r>
            <a:r>
              <a:rPr lang="cs-CZ" sz="2000" dirty="0">
                <a:solidFill>
                  <a:srgbClr val="000000"/>
                </a:solidFill>
                <a:latin typeface="Segoe UI"/>
                <a:ea typeface="Calibri"/>
                <a:cs typeface="Arial"/>
                <a:hlinkClick r:id="rId5"/>
              </a:rPr>
              <a:t>https://is.cuni.cz/webapps/index.php?controller=Porad2QueryPublic&amp;action=run&amp;apl=cas</a:t>
            </a:r>
            <a:endParaRPr lang="cs-CZ" sz="2000" dirty="0">
              <a:solidFill>
                <a:srgbClr val="000000"/>
              </a:solidFill>
              <a:latin typeface="Segoe UI"/>
              <a:ea typeface="Calibri"/>
              <a:cs typeface="Arial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4575544-38FF-45FF-8B48-AEA31437C11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992"/>
          <a:stretch/>
        </p:blipFill>
        <p:spPr>
          <a:xfrm>
            <a:off x="15456311" y="3053750"/>
            <a:ext cx="4647790" cy="7978044"/>
          </a:xfrm>
          <a:prstGeom prst="rect">
            <a:avLst/>
          </a:prstGeom>
        </p:spPr>
      </p:pic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63799746-EA67-4A69-87F9-709A83628BDD}"/>
              </a:ext>
            </a:extLst>
          </p:cNvPr>
          <p:cNvCxnSpPr>
            <a:cxnSpLocks/>
          </p:cNvCxnSpPr>
          <p:nvPr/>
        </p:nvCxnSpPr>
        <p:spPr>
          <a:xfrm flipV="1">
            <a:off x="14217445" y="7288108"/>
            <a:ext cx="1873044" cy="5875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002F914F-7538-4E72-AB57-2AA0DE40A33D}"/>
              </a:ext>
            </a:extLst>
          </p:cNvPr>
          <p:cNvCxnSpPr>
            <a:cxnSpLocks/>
          </p:cNvCxnSpPr>
          <p:nvPr/>
        </p:nvCxnSpPr>
        <p:spPr>
          <a:xfrm flipV="1">
            <a:off x="14217445" y="8430297"/>
            <a:ext cx="1873044" cy="5875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6B2DC4F4-988F-40C3-B10A-6B4DACE6246A}"/>
              </a:ext>
            </a:extLst>
          </p:cNvPr>
          <p:cNvCxnSpPr>
            <a:cxnSpLocks/>
          </p:cNvCxnSpPr>
          <p:nvPr/>
        </p:nvCxnSpPr>
        <p:spPr>
          <a:xfrm flipV="1">
            <a:off x="14092085" y="9508342"/>
            <a:ext cx="1873044" cy="5875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2782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712857" y="1216982"/>
            <a:ext cx="14955711" cy="1384995"/>
          </a:xfrm>
          <a:prstGeom prst="rect">
            <a:avLst/>
          </a:prstGeom>
        </p:spPr>
        <p:txBody>
          <a:bodyPr vert="horz" wrap="square" lIns="0" tIns="15240" rIns="0" bIns="0" rtlCol="0" anchor="t">
            <a:spAutoFit/>
          </a:bodyPr>
          <a:lstStyle/>
          <a:p>
            <a:pPr marL="12700">
              <a:spcBef>
                <a:spcPts val="120"/>
              </a:spcBef>
            </a:pPr>
            <a:r>
              <a:rPr lang="cs-CZ" sz="8900" dirty="0">
                <a:solidFill>
                  <a:srgbClr val="003657"/>
                </a:solidFill>
                <a:latin typeface="Arial"/>
                <a:cs typeface="Arial"/>
              </a:rPr>
              <a:t>Vstup do povinného kurzu</a:t>
            </a:r>
            <a:endParaRPr lang="cs-CZ" sz="8900" spc="-10" dirty="0">
              <a:solidFill>
                <a:srgbClr val="0036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991F8E1-E5D2-03FF-40F2-FA45FBE652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862295" cy="1130935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CE3D7D1-9229-F32D-36EF-1E3F61F109EE}"/>
              </a:ext>
            </a:extLst>
          </p:cNvPr>
          <p:cNvSpPr txBox="1"/>
          <p:nvPr/>
        </p:nvSpPr>
        <p:spPr>
          <a:xfrm>
            <a:off x="2712857" y="3269812"/>
            <a:ext cx="15603009" cy="563231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l">
              <a:buFont typeface="Arial"/>
              <a:buChar char="•"/>
            </a:pP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Jakmile se přihlásíte budete na stránce kurzu požádáni o vložení klíče k zápisu v případě, že to kurz vyžaduje a do kurzu vstupujete poprvé. Některé povinné kurzy klíč k zápisu nepožadují. </a:t>
            </a:r>
          </a:p>
          <a:p>
            <a:pPr marL="285750" indent="-285750" algn="l">
              <a:buFont typeface="Arial"/>
              <a:buChar char="•"/>
            </a:pP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Na stránce kurzu v části </a:t>
            </a:r>
            <a:r>
              <a:rPr lang="cs-CZ" sz="3600" i="1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Zápis sebe sama do kurzu (Student)</a:t>
            </a: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 </a:t>
            </a:r>
            <a:r>
              <a:rPr lang="cs-CZ" sz="3600" b="1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zadejte klíč k zápisu</a:t>
            </a: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, který jste obdrželi a klikněte na tlačítko </a:t>
            </a:r>
            <a:r>
              <a:rPr lang="cs-CZ" sz="3600" b="1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Zapsat se do kurzu</a:t>
            </a: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.</a:t>
            </a:r>
          </a:p>
          <a:p>
            <a:pPr marL="285750" indent="-285750" algn="l">
              <a:buFont typeface="Arial"/>
              <a:buChar char="•"/>
            </a:pP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Pokud klíč k zápisu není správný ani po několikerém zadání, obraťte se na osobu, která Vám klíč sdělila, nebo na kontaktní osobu pro e-learning Vaší lokální podpory.</a:t>
            </a:r>
          </a:p>
          <a:p>
            <a:pPr marL="285750" indent="-285750" algn="l">
              <a:buFont typeface="Arial"/>
              <a:buChar char="•"/>
            </a:pP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Po úspěšném zápisu do kurzu se zobrazí jeho obsah. </a:t>
            </a:r>
          </a:p>
          <a:p>
            <a:pPr algn="l"/>
            <a:endParaRPr lang="cs-CZ" sz="3600" dirty="0">
              <a:solidFill>
                <a:srgbClr val="000000"/>
              </a:solidFill>
              <a:latin typeface="Segoe UI"/>
              <a:ea typeface="Calibri"/>
              <a:cs typeface="Arial"/>
            </a:endParaRPr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4810569D-1CC5-47C7-BCE8-8C21C12B883B}"/>
              </a:ext>
            </a:extLst>
          </p:cNvPr>
          <p:cNvGrpSpPr/>
          <p:nvPr/>
        </p:nvGrpSpPr>
        <p:grpSpPr>
          <a:xfrm>
            <a:off x="4672050" y="9162265"/>
            <a:ext cx="12303344" cy="1860206"/>
            <a:chOff x="2504037" y="8315929"/>
            <a:chExt cx="16806030" cy="2540990"/>
          </a:xfrm>
        </p:grpSpPr>
        <p:grpSp>
          <p:nvGrpSpPr>
            <p:cNvPr id="5" name="Skupina 4">
              <a:extLst>
                <a:ext uri="{FF2B5EF4-FFF2-40B4-BE49-F238E27FC236}">
                  <a16:creationId xmlns:a16="http://schemas.microsoft.com/office/drawing/2014/main" id="{0FAA6E75-DD72-4FF2-9ABE-B0312710AD4E}"/>
                </a:ext>
              </a:extLst>
            </p:cNvPr>
            <p:cNvGrpSpPr/>
            <p:nvPr/>
          </p:nvGrpSpPr>
          <p:grpSpPr>
            <a:xfrm>
              <a:off x="2504037" y="8394374"/>
              <a:ext cx="7686675" cy="2148860"/>
              <a:chOff x="11459138" y="7747280"/>
              <a:chExt cx="7686675" cy="2148860"/>
            </a:xfrm>
          </p:grpSpPr>
          <p:pic>
            <p:nvPicPr>
              <p:cNvPr id="1030" name="Picture 6">
                <a:extLst>
                  <a:ext uri="{FF2B5EF4-FFF2-40B4-BE49-F238E27FC236}">
                    <a16:creationId xmlns:a16="http://schemas.microsoft.com/office/drawing/2014/main" id="{6B147D1E-6333-4FCE-AF76-91AAC0BD79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3388"/>
              <a:stretch/>
            </p:blipFill>
            <p:spPr bwMode="auto">
              <a:xfrm>
                <a:off x="11459138" y="7747280"/>
                <a:ext cx="7686675" cy="21488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8" name="Přímá spojnice se šipkou 7">
                <a:extLst>
                  <a:ext uri="{FF2B5EF4-FFF2-40B4-BE49-F238E27FC236}">
                    <a16:creationId xmlns:a16="http://schemas.microsoft.com/office/drawing/2014/main" id="{0357BCC2-3A20-4431-8A1A-0CAE9AFF5E7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2816348" y="9193920"/>
                <a:ext cx="1873044" cy="587530"/>
              </a:xfrm>
              <a:prstGeom prst="straightConnector1">
                <a:avLst/>
              </a:prstGeom>
              <a:ln w="76200"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6" name="Skupina 5">
              <a:extLst>
                <a:ext uri="{FF2B5EF4-FFF2-40B4-BE49-F238E27FC236}">
                  <a16:creationId xmlns:a16="http://schemas.microsoft.com/office/drawing/2014/main" id="{154BAD6F-53C5-4B8C-BA74-5565A8383B88}"/>
                </a:ext>
              </a:extLst>
            </p:cNvPr>
            <p:cNvGrpSpPr/>
            <p:nvPr/>
          </p:nvGrpSpPr>
          <p:grpSpPr>
            <a:xfrm>
              <a:off x="11756742" y="8315929"/>
              <a:ext cx="7553325" cy="2540990"/>
              <a:chOff x="11756742" y="7437564"/>
              <a:chExt cx="7553325" cy="2540990"/>
            </a:xfrm>
          </p:grpSpPr>
          <p:pic>
            <p:nvPicPr>
              <p:cNvPr id="1032" name="Picture 8">
                <a:extLst>
                  <a:ext uri="{FF2B5EF4-FFF2-40B4-BE49-F238E27FC236}">
                    <a16:creationId xmlns:a16="http://schemas.microsoft.com/office/drawing/2014/main" id="{D003377E-6DFA-443B-B66A-7405F31323B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5998"/>
              <a:stretch/>
            </p:blipFill>
            <p:spPr bwMode="auto">
              <a:xfrm>
                <a:off x="11756742" y="7437564"/>
                <a:ext cx="7553325" cy="25409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4" name="Přímá spojnice se šipkou 13">
                <a:extLst>
                  <a:ext uri="{FF2B5EF4-FFF2-40B4-BE49-F238E27FC236}">
                    <a16:creationId xmlns:a16="http://schemas.microsoft.com/office/drawing/2014/main" id="{7730C61A-AFF4-4CFF-8B3F-85BD372FDB7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3218983" y="8590439"/>
                <a:ext cx="1873044" cy="587530"/>
              </a:xfrm>
              <a:prstGeom prst="straightConnector1">
                <a:avLst/>
              </a:prstGeom>
              <a:ln w="76200"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533773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712857" y="1216982"/>
            <a:ext cx="16685700" cy="1384995"/>
          </a:xfrm>
          <a:prstGeom prst="rect">
            <a:avLst/>
          </a:prstGeom>
        </p:spPr>
        <p:txBody>
          <a:bodyPr vert="horz" wrap="square" lIns="0" tIns="15240" rIns="0" bIns="0" rtlCol="0" anchor="t">
            <a:spAutoFit/>
          </a:bodyPr>
          <a:lstStyle/>
          <a:p>
            <a:pPr marL="12700">
              <a:spcBef>
                <a:spcPts val="120"/>
              </a:spcBef>
            </a:pPr>
            <a:r>
              <a:rPr lang="cs-CZ" sz="8900" dirty="0">
                <a:solidFill>
                  <a:srgbClr val="003657"/>
                </a:solidFill>
                <a:latin typeface="Arial"/>
                <a:cs typeface="Arial"/>
              </a:rPr>
              <a:t>Absolvování povinného kurzu</a:t>
            </a:r>
            <a:endParaRPr lang="cs-CZ" sz="8900" spc="-10" dirty="0">
              <a:solidFill>
                <a:srgbClr val="0036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991F8E1-E5D2-03FF-40F2-FA45FBE652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862295" cy="11309350"/>
          </a:xfrm>
          <a:prstGeom prst="rect">
            <a:avLst/>
          </a:prstGeom>
        </p:spPr>
      </p:pic>
      <p:sp>
        <p:nvSpPr>
          <p:cNvPr id="16" name="TextovéPole 15">
            <a:extLst>
              <a:ext uri="{FF2B5EF4-FFF2-40B4-BE49-F238E27FC236}">
                <a16:creationId xmlns:a16="http://schemas.microsoft.com/office/drawing/2014/main" id="{32231F65-48B5-4C4D-9E8D-B20C0D02CB2A}"/>
              </a:ext>
            </a:extLst>
          </p:cNvPr>
          <p:cNvSpPr txBox="1"/>
          <p:nvPr/>
        </p:nvSpPr>
        <p:spPr>
          <a:xfrm>
            <a:off x="2714488" y="3682767"/>
            <a:ext cx="16074957" cy="618630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Povinný kurz sestává z těchto částí: </a:t>
            </a:r>
          </a:p>
          <a:p>
            <a:pPr algn="l"/>
            <a:endParaRPr lang="cs-CZ" sz="3600" dirty="0">
              <a:solidFill>
                <a:srgbClr val="000000"/>
              </a:solidFill>
              <a:latin typeface="Segoe UI"/>
              <a:ea typeface="Calibri"/>
              <a:cs typeface="Arial"/>
            </a:endParaRPr>
          </a:p>
          <a:p>
            <a:pPr marL="285750" lvl="4" indent="-285750" algn="l">
              <a:buFont typeface="Arial"/>
              <a:buChar char="•"/>
            </a:pPr>
            <a:r>
              <a:rPr lang="cs-CZ" sz="3600" b="1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Úvod</a:t>
            </a: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 – základní informace o kurzu.</a:t>
            </a:r>
          </a:p>
          <a:p>
            <a:pPr marL="285750" lvl="4" indent="-285750" algn="l">
              <a:buFont typeface="Arial"/>
              <a:buChar char="•"/>
            </a:pPr>
            <a:r>
              <a:rPr lang="cs-CZ" sz="3600" b="1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Ke stažení </a:t>
            </a: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– soubory ke stažení a studiu mimo prostředí </a:t>
            </a:r>
            <a:r>
              <a:rPr lang="cs-CZ" sz="3600" dirty="0" err="1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Moodle</a:t>
            </a: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.</a:t>
            </a:r>
          </a:p>
          <a:p>
            <a:pPr marL="285750" lvl="4" indent="-285750" algn="l">
              <a:buFont typeface="Arial"/>
              <a:buChar char="•"/>
            </a:pPr>
            <a:r>
              <a:rPr lang="cs-CZ" sz="3600" b="1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Výukový obsah </a:t>
            </a: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– kapitoly se studijními texty a obrázky.</a:t>
            </a:r>
          </a:p>
          <a:p>
            <a:pPr marL="285750" lvl="4" indent="-285750" algn="l">
              <a:buFont typeface="Arial"/>
              <a:buChar char="•"/>
            </a:pPr>
            <a:r>
              <a:rPr lang="cs-CZ" sz="3600" b="1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Test</a:t>
            </a: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 – po studiu následuje ověření znalostí, který je možné provádět opakovaně do úspěšného zvládnutí.</a:t>
            </a:r>
          </a:p>
          <a:p>
            <a:pPr marL="285750" lvl="4" indent="-285750" algn="l">
              <a:buFont typeface="Arial"/>
              <a:buChar char="•"/>
            </a:pPr>
            <a:r>
              <a:rPr lang="cs-CZ" sz="3600" b="1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Certifikát</a:t>
            </a: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 – je potřeba vyzvednout certifikát kliknutím na </a:t>
            </a:r>
            <a:r>
              <a:rPr lang="cs-CZ" sz="3600" b="1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Certifikát</a:t>
            </a: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. Ten bude následně odeslán v elektronické podobě na e-mail účastníka, zároveň je možné potvrzení o absolvování kurzu vytisknout.</a:t>
            </a:r>
          </a:p>
          <a:p>
            <a:pPr algn="l"/>
            <a:endParaRPr lang="cs-CZ" sz="3600" dirty="0">
              <a:solidFill>
                <a:srgbClr val="000000"/>
              </a:solidFill>
              <a:latin typeface="Segoe U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9830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712857" y="1216982"/>
            <a:ext cx="16685700" cy="1384995"/>
          </a:xfrm>
          <a:prstGeom prst="rect">
            <a:avLst/>
          </a:prstGeom>
        </p:spPr>
        <p:txBody>
          <a:bodyPr vert="horz" wrap="square" lIns="0" tIns="15240" rIns="0" bIns="0" rtlCol="0" anchor="t">
            <a:spAutoFit/>
          </a:bodyPr>
          <a:lstStyle/>
          <a:p>
            <a:pPr marL="12700">
              <a:spcBef>
                <a:spcPts val="120"/>
              </a:spcBef>
            </a:pPr>
            <a:r>
              <a:rPr lang="cs-CZ" sz="8900" dirty="0">
                <a:solidFill>
                  <a:srgbClr val="003657"/>
                </a:solidFill>
                <a:latin typeface="Arial"/>
                <a:cs typeface="Arial"/>
              </a:rPr>
              <a:t>Podpora</a:t>
            </a:r>
            <a:endParaRPr lang="cs-CZ" sz="8900" spc="-10" dirty="0">
              <a:solidFill>
                <a:srgbClr val="0036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991F8E1-E5D2-03FF-40F2-FA45FBE652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862295" cy="11309350"/>
          </a:xfrm>
          <a:prstGeom prst="rect">
            <a:avLst/>
          </a:prstGeom>
        </p:spPr>
      </p:pic>
      <p:sp>
        <p:nvSpPr>
          <p:cNvPr id="16" name="TextovéPole 15">
            <a:extLst>
              <a:ext uri="{FF2B5EF4-FFF2-40B4-BE49-F238E27FC236}">
                <a16:creationId xmlns:a16="http://schemas.microsoft.com/office/drawing/2014/main" id="{32231F65-48B5-4C4D-9E8D-B20C0D02CB2A}"/>
              </a:ext>
            </a:extLst>
          </p:cNvPr>
          <p:cNvSpPr txBox="1"/>
          <p:nvPr/>
        </p:nvSpPr>
        <p:spPr>
          <a:xfrm>
            <a:off x="2714488" y="3682767"/>
            <a:ext cx="16074957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Pro řešení problémů se obracejte na:</a:t>
            </a:r>
          </a:p>
          <a:p>
            <a:pPr algn="l"/>
            <a:endParaRPr lang="cs-CZ" sz="3600" dirty="0">
              <a:solidFill>
                <a:srgbClr val="000000"/>
              </a:solidFill>
              <a:latin typeface="Segoe UI"/>
              <a:ea typeface="Calibri"/>
              <a:cs typeface="Arial"/>
            </a:endParaRPr>
          </a:p>
          <a:p>
            <a:pPr algn="l"/>
            <a:endParaRPr lang="cs-CZ" sz="3600" dirty="0">
              <a:solidFill>
                <a:srgbClr val="000000"/>
              </a:solidFill>
              <a:latin typeface="Segoe UI"/>
              <a:ea typeface="Calibri"/>
              <a:cs typeface="Arial"/>
            </a:endParaRPr>
          </a:p>
          <a:p>
            <a:pPr algn="l"/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Lokální podpora: </a:t>
            </a:r>
            <a:r>
              <a:rPr lang="cs-CZ" sz="3200" u="sng" dirty="0">
                <a:hlinkClick r:id="rId3"/>
              </a:rPr>
              <a:t>Jan.Vavrinik@fhs.cuni.cz</a:t>
            </a:r>
            <a:endParaRPr lang="cs-CZ" sz="3200" dirty="0">
              <a:solidFill>
                <a:srgbClr val="000000"/>
              </a:solidFill>
              <a:latin typeface="Segoe UI"/>
              <a:ea typeface="Calibri"/>
              <a:cs typeface="Arial"/>
            </a:endParaRPr>
          </a:p>
          <a:p>
            <a:pPr algn="l"/>
            <a:endParaRPr lang="cs-CZ" sz="3600" dirty="0">
              <a:solidFill>
                <a:srgbClr val="000000"/>
              </a:solidFill>
              <a:latin typeface="Segoe UI"/>
              <a:ea typeface="Calibri"/>
              <a:cs typeface="Arial"/>
            </a:endParaRPr>
          </a:p>
          <a:p>
            <a:pPr algn="l"/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</a:rPr>
              <a:t>Centrální podpora: </a:t>
            </a:r>
            <a:r>
              <a:rPr lang="cs-CZ" sz="3600" dirty="0" err="1">
                <a:solidFill>
                  <a:srgbClr val="000000"/>
                </a:solidFill>
                <a:latin typeface="Segoe UI"/>
                <a:ea typeface="Calibri"/>
                <a:cs typeface="Arial"/>
                <a:hlinkClick r:id="rId4"/>
              </a:rPr>
              <a:t>moodle-help</a:t>
            </a:r>
            <a:r>
              <a:rPr lang="en-US" sz="3600" dirty="0">
                <a:solidFill>
                  <a:srgbClr val="000000"/>
                </a:solidFill>
                <a:latin typeface="Segoe UI"/>
                <a:ea typeface="Calibri"/>
                <a:cs typeface="Arial"/>
                <a:hlinkClick r:id="rId4"/>
              </a:rPr>
              <a:t>@</a:t>
            </a:r>
            <a:r>
              <a:rPr lang="cs-CZ" sz="3600" dirty="0">
                <a:solidFill>
                  <a:srgbClr val="000000"/>
                </a:solidFill>
                <a:latin typeface="Segoe UI"/>
                <a:ea typeface="Calibri"/>
                <a:cs typeface="Arial"/>
                <a:hlinkClick r:id="rId4"/>
              </a:rPr>
              <a:t>ruk.cuni.cz</a:t>
            </a:r>
            <a:endParaRPr lang="cs-CZ" sz="3600" dirty="0">
              <a:solidFill>
                <a:srgbClr val="000000"/>
              </a:solidFill>
              <a:latin typeface="Segoe UI"/>
              <a:ea typeface="Calibri"/>
              <a:cs typeface="Arial"/>
            </a:endParaRPr>
          </a:p>
          <a:p>
            <a:pPr algn="l"/>
            <a:endParaRPr lang="cs-CZ" sz="3600" dirty="0">
              <a:solidFill>
                <a:srgbClr val="000000"/>
              </a:solidFill>
              <a:latin typeface="Segoe U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1002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35" y="3057498"/>
            <a:ext cx="20093940" cy="8251190"/>
          </a:xfrm>
          <a:custGeom>
            <a:avLst/>
            <a:gdLst/>
            <a:ahLst/>
            <a:cxnLst/>
            <a:rect l="l" t="t" r="r" b="b"/>
            <a:pathLst>
              <a:path w="20093940" h="8251190">
                <a:moveTo>
                  <a:pt x="20093629" y="0"/>
                </a:moveTo>
                <a:lnTo>
                  <a:pt x="0" y="0"/>
                </a:lnTo>
                <a:lnTo>
                  <a:pt x="0" y="8251057"/>
                </a:lnTo>
                <a:lnTo>
                  <a:pt x="20093629" y="8251057"/>
                </a:lnTo>
                <a:lnTo>
                  <a:pt x="20093629" y="0"/>
                </a:lnTo>
                <a:close/>
              </a:path>
            </a:pathLst>
          </a:custGeom>
          <a:solidFill>
            <a:srgbClr val="00345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5812" y="5849251"/>
            <a:ext cx="1162721" cy="3100257"/>
          </a:xfrm>
          <a:prstGeom prst="rect">
            <a:avLst/>
          </a:prstGeom>
        </p:spPr>
      </p:pic>
      <p:sp>
        <p:nvSpPr>
          <p:cNvPr id="22" name="TextovéPole 21">
            <a:extLst>
              <a:ext uri="{FF2B5EF4-FFF2-40B4-BE49-F238E27FC236}">
                <a16:creationId xmlns:a16="http://schemas.microsoft.com/office/drawing/2014/main" id="{6BE22991-440E-7F22-4A9E-67CBEF2C288B}"/>
              </a:ext>
            </a:extLst>
          </p:cNvPr>
          <p:cNvSpPr txBox="1"/>
          <p:nvPr/>
        </p:nvSpPr>
        <p:spPr>
          <a:xfrm>
            <a:off x="3517700" y="5654547"/>
            <a:ext cx="15093207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8800" b="1" spc="-10" dirty="0">
                <a:solidFill>
                  <a:schemeClr val="bg1"/>
                </a:solidFill>
                <a:latin typeface="Arial"/>
                <a:cs typeface="Arial"/>
              </a:rPr>
              <a:t>Děkujeme za pozornost</a:t>
            </a:r>
          </a:p>
        </p:txBody>
      </p:sp>
      <p:pic>
        <p:nvPicPr>
          <p:cNvPr id="24" name="Picture 23" descr="A logo of a university&#10;&#10;Description automatically generated">
            <a:extLst>
              <a:ext uri="{FF2B5EF4-FFF2-40B4-BE49-F238E27FC236}">
                <a16:creationId xmlns:a16="http://schemas.microsoft.com/office/drawing/2014/main" id="{276BA0B6-B9E5-9D2B-B7A8-9615595C73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650" y="488391"/>
            <a:ext cx="4627873" cy="1936151"/>
          </a:xfrm>
          <a:prstGeom prst="rect">
            <a:avLst/>
          </a:prstGeom>
        </p:spPr>
      </p:pic>
      <p:sp>
        <p:nvSpPr>
          <p:cNvPr id="7" name="Nadpis 6">
            <a:extLst>
              <a:ext uri="{FF2B5EF4-FFF2-40B4-BE49-F238E27FC236}">
                <a16:creationId xmlns:a16="http://schemas.microsoft.com/office/drawing/2014/main" id="{A156F3AA-3BAB-47AF-95B7-DD5817191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919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D55EBCBC162A248B7CBC087F1ED7229" ma:contentTypeVersion="18" ma:contentTypeDescription="Vytvoří nový dokument" ma:contentTypeScope="" ma:versionID="51c2cf27015cdef9f2d13799fd506a42">
  <xsd:schema xmlns:xsd="http://www.w3.org/2001/XMLSchema" xmlns:xs="http://www.w3.org/2001/XMLSchema" xmlns:p="http://schemas.microsoft.com/office/2006/metadata/properties" xmlns:ns2="deabe282-932a-42ec-a013-9338f86e3b53" xmlns:ns3="04adabd1-fe19-4742-bce5-db4222fb2c41" targetNamespace="http://schemas.microsoft.com/office/2006/metadata/properties" ma:root="true" ma:fieldsID="9d2e1cba45d5277386cabb12d84c98eb" ns2:_="" ns3:_="">
    <xsd:import namespace="deabe282-932a-42ec-a013-9338f86e3b53"/>
    <xsd:import namespace="04adabd1-fe19-4742-bce5-db4222fb2c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abe282-932a-42ec-a013-9338f86e3b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Značky obrázků" ma:readOnly="false" ma:fieldId="{5cf76f15-5ced-4ddc-b409-7134ff3c332f}" ma:taxonomyMulti="true" ma:sspId="ede2c221-80ea-42f2-a6ce-7f19966b5d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adabd1-fe19-4742-bce5-db4222fb2c4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6266bbe-9818-4a7a-a8a6-60e7d986e26c}" ma:internalName="TaxCatchAll" ma:showField="CatchAllData" ma:web="04adabd1-fe19-4742-bce5-db4222fb2c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eabe282-932a-42ec-a013-9338f86e3b53">
      <Terms xmlns="http://schemas.microsoft.com/office/infopath/2007/PartnerControls"/>
    </lcf76f155ced4ddcb4097134ff3c332f>
    <TaxCatchAll xmlns="04adabd1-fe19-4742-bce5-db4222fb2c41" xsi:nil="true"/>
  </documentManagement>
</p:properties>
</file>

<file path=customXml/itemProps1.xml><?xml version="1.0" encoding="utf-8"?>
<ds:datastoreItem xmlns:ds="http://schemas.openxmlformats.org/officeDocument/2006/customXml" ds:itemID="{C422C967-0560-4F27-AC2D-D9422B8E54C4}">
  <ds:schemaRefs>
    <ds:schemaRef ds:uri="04adabd1-fe19-4742-bce5-db4222fb2c41"/>
    <ds:schemaRef ds:uri="deabe282-932a-42ec-a013-9338f86e3b5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05E4F74-1706-4645-8774-6D25DC00F9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E06CFC-00B6-4F7A-B810-08A40AA2F006}">
  <ds:schemaRefs>
    <ds:schemaRef ds:uri="http://schemas.microsoft.com/office/2006/metadata/properties"/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04adabd1-fe19-4742-bce5-db4222fb2c41"/>
    <ds:schemaRef ds:uri="deabe282-932a-42ec-a013-9338f86e3b53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10178</TotalTime>
  <Words>398</Words>
  <Application>Microsoft Office PowerPoint</Application>
  <PresentationFormat>Vlastní</PresentationFormat>
  <Paragraphs>42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Segoe UI</vt:lpstr>
      <vt:lpstr>Silka</vt:lpstr>
      <vt:lpstr>Silka Bold</vt:lpstr>
      <vt:lpstr>Silka-SemiBold</vt:lpstr>
      <vt:lpstr>Office Theme</vt:lpstr>
      <vt:lpstr>Ústřední knihovna UK | Centrum pro podporu e-learningu </vt:lpstr>
      <vt:lpstr>Prerekvizity</vt:lpstr>
      <vt:lpstr>Vstup do povinného kurzu</vt:lpstr>
      <vt:lpstr>Vstup do povinného kurzu</vt:lpstr>
      <vt:lpstr>Vstup do povinného kurzu</vt:lpstr>
      <vt:lpstr>Absolvování povinného kurzu</vt:lpstr>
      <vt:lpstr>Podpora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Lorem ipsum ipsum</dc:title>
  <dc:creator>Tomáš Nikl</dc:creator>
  <cp:lastModifiedBy>Dana Bittnerová</cp:lastModifiedBy>
  <cp:revision>109</cp:revision>
  <dcterms:created xsi:type="dcterms:W3CDTF">2023-09-06T12:34:45Z</dcterms:created>
  <dcterms:modified xsi:type="dcterms:W3CDTF">2025-05-06T15:11:48Z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2023-09-06T00:00:00Z</vt:filetime>
  </property>
  <property fmtid="{D5CDD505-2E9C-101B-9397-08002B2CF9AE}" pid="3" name="Creator">
    <vt:lpwstr>Adobe InDesign 18.5 (Macintosh)</vt:lpwstr>
  </property>
  <property fmtid="{D5CDD505-2E9C-101B-9397-08002B2CF9AE}" pid="4" name="LastSaved">
    <vt:filetime>2023-09-06T00:00:00Z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0x010100ED55EBCBC162A248B7CBC087F1ED7229</vt:lpwstr>
  </property>
  <property fmtid="{D5CDD505-2E9C-101B-9397-08002B2CF9AE}" pid="7" name="MediaServiceImageTags">
    <vt:lpwstr/>
  </property>
</Properties>
</file>