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0" r:id="rId5"/>
    <p:sldId id="283" r:id="rId6"/>
    <p:sldId id="286" r:id="rId7"/>
    <p:sldId id="259" r:id="rId8"/>
    <p:sldId id="266" r:id="rId9"/>
    <p:sldId id="282" r:id="rId10"/>
    <p:sldId id="264" r:id="rId11"/>
    <p:sldId id="294" r:id="rId12"/>
    <p:sldId id="298" r:id="rId13"/>
    <p:sldId id="296" r:id="rId14"/>
    <p:sldId id="290" r:id="rId15"/>
    <p:sldId id="265" r:id="rId16"/>
    <p:sldId id="268" r:id="rId17"/>
    <p:sldId id="272" r:id="rId18"/>
    <p:sldId id="273" r:id="rId19"/>
    <p:sldId id="274" r:id="rId20"/>
    <p:sldId id="291" r:id="rId21"/>
    <p:sldId id="269" r:id="rId22"/>
    <p:sldId id="292" r:id="rId23"/>
    <p:sldId id="293" r:id="rId24"/>
    <p:sldId id="277" r:id="rId25"/>
    <p:sldId id="281" r:id="rId26"/>
  </p:sldIdLst>
  <p:sldSz cx="12192000" cy="6858000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8" clrIdx="0">
    <p:extLst>
      <p:ext uri="{19B8F6BF-5375-455C-9EA6-DF929625EA0E}">
        <p15:presenceInfo xmlns:p15="http://schemas.microsoft.com/office/powerpoint/2012/main" userId="bb7754143fbcd2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6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0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7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9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5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4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2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3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1FE-E557-4B1D-B13A-A79F2A483388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5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fhs.cuni.cz/FHSVEDA-36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benesova@fhs.cuni.cz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-veda.is.cuni.cz/idp/Authn/UserPassword" TargetMode="External"/><Relationship Id="rId2" Type="http://schemas.openxmlformats.org/officeDocument/2006/relationships/hyperlink" Target="https://veda.fhs.cuni.cz/FHSVEDA-4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yzkum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cuni.cz/identifikatory/" TargetMode="External"/><Relationship Id="rId2" Type="http://schemas.openxmlformats.org/officeDocument/2006/relationships/hyperlink" Target="https://veda.fhs.cuni.cz/FHSVEDA-82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eda.fhs.cuni.cz/FHSVEDA-7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hs.cuni.cz/KFHS-82.html" TargetMode="External"/><Relationship Id="rId2" Type="http://schemas.openxmlformats.org/officeDocument/2006/relationships/hyperlink" Target="https://veda.fhs.cuni.cz/FHSVEDA-77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cuni.cz/FHS-1313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science.cuni.cz/OSCI-36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renata.wilflingerova@fhs.cun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eda@fhs.c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hs.cuni.cz/FHS-1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jana.klopfstockova@fhs.cuni.cz" TargetMode="External"/><Relationship Id="rId3" Type="http://schemas.openxmlformats.org/officeDocument/2006/relationships/hyperlink" Target="mailto:pavel.himl@fhs.cuni.cz" TargetMode="External"/><Relationship Id="rId7" Type="http://schemas.openxmlformats.org/officeDocument/2006/relationships/hyperlink" Target="mailto:martin.misur@fhs.cuni.cz" TargetMode="External"/><Relationship Id="rId2" Type="http://schemas.openxmlformats.org/officeDocument/2006/relationships/hyperlink" Target="mailto:veda@fhs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al.Klimtova@fhs.cuni.cz" TargetMode="External"/><Relationship Id="rId5" Type="http://schemas.openxmlformats.org/officeDocument/2006/relationships/hyperlink" Target="mailto:eva.benesova@fhs.cuni.cz" TargetMode="External"/><Relationship Id="rId4" Type="http://schemas.openxmlformats.org/officeDocument/2006/relationships/hyperlink" Target="mailto:Jan.belonoznik@fhs.cuni.cz" TargetMode="Externa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uni.cz/UK-9177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2446.html" TargetMode="External"/><Relationship Id="rId2" Type="http://schemas.openxmlformats.org/officeDocument/2006/relationships/hyperlink" Target="https://is.cuni.cz/webapps/?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.belonoznik@fhs.cun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5050" y="2207077"/>
            <a:ext cx="9225415" cy="3229895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latin typeface="Cambria" panose="02040503050406030204" pitchFamily="18" charset="0"/>
              </a:rPr>
              <a:t>Věda a výzkum na FHS UK</a:t>
            </a:r>
            <a:br>
              <a:rPr lang="cs-CZ" sz="7200" b="1" dirty="0" smtClean="0">
                <a:latin typeface="Cambria" panose="02040503050406030204" pitchFamily="18" charset="0"/>
              </a:rPr>
            </a:br>
            <a:r>
              <a:rPr lang="cs-CZ" sz="3600" b="1" dirty="0" smtClean="0">
                <a:latin typeface="Cambria" panose="02040503050406030204" pitchFamily="18" charset="0"/>
              </a:rPr>
              <a:t>základní informace k doktorskému studiu</a:t>
            </a:r>
            <a:endParaRPr lang="cs-CZ" sz="3600" b="1" dirty="0">
              <a:latin typeface="Cambria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6461" y="6080165"/>
            <a:ext cx="11859491" cy="638299"/>
          </a:xfrm>
        </p:spPr>
        <p:txBody>
          <a:bodyPr/>
          <a:lstStyle/>
          <a:p>
            <a:pPr algn="r"/>
            <a:r>
              <a:rPr lang="cs-CZ" dirty="0" smtClean="0">
                <a:latin typeface="Cambria" panose="02040503050406030204" pitchFamily="18" charset="0"/>
              </a:rPr>
              <a:t>25. 9. 2023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225878"/>
            <a:ext cx="64084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901" y="2234152"/>
            <a:ext cx="10648950" cy="46238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>
                <a:latin typeface="Cambria" panose="02040503050406030204" pitchFamily="18" charset="0"/>
              </a:rPr>
              <a:t>Dotační programy MŠMT, které získává UK pro podporu akademických pracovníků a pracovnic a doktorandských studujících. </a:t>
            </a:r>
          </a:p>
          <a:p>
            <a:r>
              <a:rPr lang="cs-CZ" sz="2000" dirty="0" smtClean="0">
                <a:latin typeface="Cambria" panose="02040503050406030204" pitchFamily="18" charset="0"/>
              </a:rPr>
              <a:t>Nejedná se o grantový program, ale o nástroj dílčí, jednorázové či mimořádní podpory vědecké a tvůrčí činnosti. </a:t>
            </a:r>
          </a:p>
          <a:p>
            <a:r>
              <a:rPr lang="cs-CZ" sz="2000" dirty="0" smtClean="0">
                <a:latin typeface="Cambria" panose="02040503050406030204" pitchFamily="18" charset="0"/>
              </a:rPr>
              <a:t>Doktorandští studující tento dotační fond mohou využívat:</a:t>
            </a:r>
          </a:p>
          <a:p>
            <a:pPr lvl="1"/>
            <a:r>
              <a:rPr lang="cs-CZ" sz="2000" dirty="0" smtClean="0">
                <a:latin typeface="Cambria" panose="02040503050406030204" pitchFamily="18" charset="0"/>
              </a:rPr>
              <a:t>V odůvodněných </a:t>
            </a:r>
            <a:r>
              <a:rPr lang="cs-CZ" sz="2000" dirty="0">
                <a:latin typeface="Cambria" panose="02040503050406030204" pitchFamily="18" charset="0"/>
              </a:rPr>
              <a:t>případech pro podporu </a:t>
            </a:r>
            <a:r>
              <a:rPr lang="cs-CZ" sz="2000" dirty="0" smtClean="0">
                <a:latin typeface="Cambria" panose="02040503050406030204" pitchFamily="18" charset="0"/>
              </a:rPr>
              <a:t>realizace dizertačního výzkumu </a:t>
            </a:r>
            <a:r>
              <a:rPr lang="cs-CZ" sz="2000" dirty="0">
                <a:latin typeface="Cambria" panose="02040503050406030204" pitchFamily="18" charset="0"/>
              </a:rPr>
              <a:t>(např. nákup specifických pomůcek nebo materiálu)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V odůvodněných </a:t>
            </a:r>
            <a:r>
              <a:rPr lang="cs-CZ" sz="2000" dirty="0" smtClean="0">
                <a:latin typeface="Cambria" panose="02040503050406030204" pitchFamily="18" charset="0"/>
              </a:rPr>
              <a:t>případech </a:t>
            </a:r>
            <a:r>
              <a:rPr lang="cs-CZ" sz="2000" dirty="0">
                <a:latin typeface="Cambria" panose="02040503050406030204" pitchFamily="18" charset="0"/>
              </a:rPr>
              <a:t>i jako </a:t>
            </a:r>
            <a:r>
              <a:rPr lang="cs-CZ" sz="2000" dirty="0" smtClean="0">
                <a:latin typeface="Cambria" panose="02040503050406030204" pitchFamily="18" charset="0"/>
              </a:rPr>
              <a:t>podporu výjezdů na konferenci </a:t>
            </a:r>
            <a:endParaRPr lang="cs-CZ" sz="2000" dirty="0">
              <a:latin typeface="Cambria" panose="02040503050406030204" pitchFamily="18" charset="0"/>
            </a:endParaRPr>
          </a:p>
          <a:p>
            <a:pPr lvl="1"/>
            <a:r>
              <a:rPr lang="cs-CZ" sz="2000" dirty="0" smtClean="0">
                <a:latin typeface="Cambria" panose="02040503050406030204" pitchFamily="18" charset="0"/>
              </a:rPr>
              <a:t>Přednostně slouží podpoře ve fázi </a:t>
            </a:r>
            <a:r>
              <a:rPr lang="cs-CZ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přípravy publikačních výstupů </a:t>
            </a:r>
            <a:r>
              <a:rPr lang="cs-CZ" sz="2000" dirty="0" smtClean="0">
                <a:latin typeface="Cambria" panose="02040503050406030204" pitchFamily="18" charset="0"/>
              </a:rPr>
              <a:t>(korektury, podpora otevřeného publikování, úhrady služeb spojených s přípravou publikačního výstupu apod.) podpora konferenčních výstupů</a:t>
            </a:r>
          </a:p>
        </p:txBody>
      </p:sp>
    </p:spTree>
    <p:extLst>
      <p:ext uri="{BB962C8B-B14F-4D97-AF65-F5344CB8AC3E}">
        <p14:creationId xmlns:p14="http://schemas.microsoft.com/office/powerpoint/2010/main" val="17772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</a:t>
            </a:r>
            <a:r>
              <a:rPr lang="cs-CZ" b="1" dirty="0">
                <a:latin typeface="Cambria" panose="02040503050406030204" pitchFamily="18" charset="0"/>
              </a:rPr>
              <a:t/>
            </a:r>
            <a:br>
              <a:rPr lang="cs-CZ" b="1" dirty="0">
                <a:latin typeface="Cambria" panose="02040503050406030204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2466" y="2369420"/>
            <a:ext cx="3586113" cy="44885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Cambria" panose="02040503050406030204" pitchFamily="18" charset="0"/>
              </a:rPr>
              <a:t>Cooperatio vás spojuje s akademickými </a:t>
            </a:r>
            <a:r>
              <a:rPr lang="cs-CZ" sz="2000" dirty="0" smtClean="0">
                <a:latin typeface="Cambria" panose="02040503050406030204" pitchFamily="18" charset="0"/>
              </a:rPr>
              <a:t>pracovníky a pracovnicemi, </a:t>
            </a:r>
            <a:r>
              <a:rPr lang="cs-CZ" sz="2000" dirty="0">
                <a:latin typeface="Cambria" panose="02040503050406030204" pitchFamily="18" charset="0"/>
              </a:rPr>
              <a:t>kteří se  na FHS UK věnují rozvoji vědní disciplíny, ve které je realizováno vaše studium. </a:t>
            </a:r>
            <a:r>
              <a:rPr lang="cs-CZ" sz="2000" dirty="0" smtClean="0">
                <a:latin typeface="Cambria" panose="02040503050406030204" pitchFamily="18" charset="0"/>
              </a:rPr>
              <a:t>Každý/á doktorand/</a:t>
            </a:r>
            <a:r>
              <a:rPr lang="cs-CZ" sz="2000" dirty="0" err="1" smtClean="0">
                <a:latin typeface="Cambria" panose="02040503050406030204" pitchFamily="18" charset="0"/>
              </a:rPr>
              <a:t>ka</a:t>
            </a:r>
            <a:r>
              <a:rPr lang="cs-CZ" sz="2000" dirty="0" smtClean="0">
                <a:latin typeface="Cambria" panose="02040503050406030204" pitchFamily="18" charset="0"/>
              </a:rPr>
              <a:t> </a:t>
            </a:r>
            <a:r>
              <a:rPr lang="cs-CZ" sz="2000" b="1" dirty="0" smtClean="0">
                <a:latin typeface="Cambria" panose="02040503050406030204" pitchFamily="18" charset="0"/>
              </a:rPr>
              <a:t>přísluší určité </a:t>
            </a:r>
            <a:r>
              <a:rPr lang="cs-CZ" sz="2000" b="1" dirty="0">
                <a:latin typeface="Cambria" panose="02040503050406030204" pitchFamily="18" charset="0"/>
              </a:rPr>
              <a:t>vědní oblasti </a:t>
            </a:r>
            <a:r>
              <a:rPr lang="cs-CZ" sz="2000" dirty="0">
                <a:latin typeface="Cambria" panose="02040503050406030204" pitchFamily="18" charset="0"/>
              </a:rPr>
              <a:t>programu </a:t>
            </a:r>
            <a:r>
              <a:rPr lang="cs-CZ" sz="2000" dirty="0" smtClean="0">
                <a:latin typeface="Cambria" panose="02040503050406030204" pitchFamily="18" charset="0"/>
              </a:rPr>
              <a:t>Cooperatio: </a:t>
            </a:r>
          </a:p>
          <a:p>
            <a:pPr marL="0" indent="0" algn="ctr">
              <a:buNone/>
            </a:pPr>
            <a:r>
              <a:rPr lang="cs-CZ" sz="2200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veda.fhs.cuni.cz/</a:t>
            </a:r>
            <a:r>
              <a:rPr lang="cs-CZ" sz="2200" u="sng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FHSVEDA-204.html</a:t>
            </a:r>
            <a:endParaRPr lang="cs-CZ" sz="2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6" y="1854214"/>
            <a:ext cx="7766957" cy="44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Program COOPERATIO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29622" y="1506022"/>
            <a:ext cx="10824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Zařazení studentů Ph.D. v rámci programu </a:t>
            </a:r>
            <a:r>
              <a:rPr lang="cs-CZ" sz="2000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Cooperatio</a:t>
            </a:r>
            <a:r>
              <a:rPr lang="cs-CZ" sz="2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: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20585" y="2240654"/>
            <a:ext cx="105751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Bahnschrift" panose="020B0502040204020203" pitchFamily="34" charset="0"/>
              </a:rPr>
              <a:t>studenty Ph.D. není možné řadit pod libovolný </a:t>
            </a:r>
            <a:r>
              <a:rPr lang="cs-CZ" b="1" dirty="0">
                <a:solidFill>
                  <a:prstClr val="black"/>
                </a:solidFill>
                <a:latin typeface="Bahnschrift" panose="020B0502040204020203" pitchFamily="34" charset="0"/>
              </a:rPr>
              <a:t>vědní obor</a:t>
            </a:r>
            <a:r>
              <a:rPr lang="cs-CZ" dirty="0">
                <a:solidFill>
                  <a:prstClr val="black"/>
                </a:solidFill>
                <a:latin typeface="Bahnschrift" panose="020B0502040204020203" pitchFamily="34" charset="0"/>
              </a:rPr>
              <a:t>, ale pouze pod obory navazující na příslušný akreditovaný </a:t>
            </a:r>
            <a:r>
              <a:rPr lang="cs-CZ" b="1" dirty="0">
                <a:solidFill>
                  <a:prstClr val="black"/>
                </a:solidFill>
                <a:latin typeface="Bahnschrift" panose="020B0502040204020203" pitchFamily="34" charset="0"/>
              </a:rPr>
              <a:t>studijní program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20585" y="2884236"/>
            <a:ext cx="1013321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Bahnschrift" panose="020B0502040204020203" pitchFamily="34" charset="0"/>
              </a:rPr>
              <a:t>student Ph.D. je </a:t>
            </a:r>
            <a:r>
              <a:rPr lang="cs-CZ" b="1" dirty="0">
                <a:solidFill>
                  <a:prstClr val="black"/>
                </a:solidFill>
                <a:latin typeface="Bahnschrift" panose="020B0502040204020203" pitchFamily="34" charset="0"/>
              </a:rPr>
              <a:t>přihlašován k jednomu vědnímu oboru</a:t>
            </a:r>
            <a:r>
              <a:rPr lang="cs-CZ" dirty="0">
                <a:solidFill>
                  <a:prstClr val="black"/>
                </a:solidFill>
                <a:latin typeface="Bahnschrift" panose="020B0502040204020203" pitchFamily="34" charset="0"/>
              </a:rPr>
              <a:t>; v případě, že je vědecká činnost doktoranda </a:t>
            </a:r>
            <a:r>
              <a:rPr lang="cs-CZ" u="sng" dirty="0">
                <a:solidFill>
                  <a:prstClr val="black"/>
                </a:solidFill>
                <a:latin typeface="Bahnschrift" panose="020B0502040204020203" pitchFamily="34" charset="0"/>
              </a:rPr>
              <a:t>doložitelně</a:t>
            </a:r>
            <a:r>
              <a:rPr lang="cs-CZ" dirty="0">
                <a:solidFill>
                  <a:prstClr val="black"/>
                </a:solidFill>
                <a:latin typeface="Bahnschrift" panose="020B0502040204020203" pitchFamily="34" charset="0"/>
              </a:rPr>
              <a:t> rozkročena mezi dva vědní obory, může být přihlášen i k </a:t>
            </a:r>
            <a:r>
              <a:rPr lang="cs-CZ" b="1" dirty="0">
                <a:solidFill>
                  <a:prstClr val="black"/>
                </a:solidFill>
                <a:latin typeface="Bahnschrift" panose="020B0502040204020203" pitchFamily="34" charset="0"/>
              </a:rPr>
              <a:t>druhému</a:t>
            </a:r>
            <a:r>
              <a:rPr lang="cs-CZ" dirty="0">
                <a:solidFill>
                  <a:prstClr val="black"/>
                </a:solidFill>
                <a:latin typeface="Bahnschrift" panose="020B0502040204020203" pitchFamily="34" charset="0"/>
              </a:rPr>
              <a:t> oboru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20585" y="3777117"/>
            <a:ext cx="10133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" panose="020B0502040204020203" pitchFamily="34" charset="0"/>
                <a:ea typeface="Calibri" panose="020F0502020204030204" pitchFamily="34" charset="0"/>
              </a:rPr>
              <a:t>při zařazování doktorandů mezi vědní obory je brána v potaz jejich </a:t>
            </a:r>
            <a:r>
              <a:rPr lang="cs-CZ" b="1" dirty="0">
                <a:latin typeface="Bahnschrift" panose="020B0502040204020203" pitchFamily="34" charset="0"/>
                <a:ea typeface="Calibri" panose="020F0502020204030204" pitchFamily="34" charset="0"/>
              </a:rPr>
              <a:t>vědecká činnost, jak je vykázána v OBD </a:t>
            </a:r>
            <a:r>
              <a:rPr lang="cs-CZ" dirty="0">
                <a:latin typeface="Bahnschrift" panose="020B0502040204020203" pitchFamily="34" charset="0"/>
                <a:ea typeface="Calibri" panose="020F0502020204030204" pitchFamily="34" charset="0"/>
              </a:rPr>
              <a:t>(</a:t>
            </a:r>
            <a:r>
              <a:rPr lang="cs-CZ" i="1" dirty="0">
                <a:latin typeface="Bahnschrift" panose="020B0502040204020203" pitchFamily="34" charset="0"/>
                <a:ea typeface="Calibri" panose="020F0502020204030204" pitchFamily="34" charset="0"/>
              </a:rPr>
              <a:t>tj. v jakém vědním oboru ta která osoba své výsledky ponejvíce vykazuje</a:t>
            </a:r>
            <a:r>
              <a:rPr lang="cs-CZ" dirty="0">
                <a:latin typeface="Bahnschrift" panose="020B0502040204020203" pitchFamily="34" charset="0"/>
                <a:ea typeface="Calibri" panose="020F0502020204030204" pitchFamily="34" charset="0"/>
              </a:rPr>
              <a:t>), dále pak </a:t>
            </a:r>
            <a:r>
              <a:rPr lang="cs-CZ" b="1" dirty="0">
                <a:latin typeface="Bahnschrift" panose="020B0502040204020203" pitchFamily="34" charset="0"/>
                <a:ea typeface="Calibri" panose="020F0502020204030204" pitchFamily="34" charset="0"/>
              </a:rPr>
              <a:t>téma jejich disertační práce</a:t>
            </a:r>
            <a:r>
              <a:rPr lang="cs-CZ" dirty="0">
                <a:latin typeface="Bahnschrift" panose="020B0502040204020203" pitchFamily="34" charset="0"/>
                <a:ea typeface="Calibri" panose="020F0502020204030204" pitchFamily="34" charset="0"/>
              </a:rPr>
              <a:t>, potažmo </a:t>
            </a:r>
            <a:r>
              <a:rPr lang="cs-CZ" b="1" dirty="0">
                <a:latin typeface="Bahnschrift" panose="020B0502040204020203" pitchFamily="34" charset="0"/>
                <a:ea typeface="Calibri" panose="020F0502020204030204" pitchFamily="34" charset="0"/>
              </a:rPr>
              <a:t>odbornost školitele</a:t>
            </a:r>
            <a:r>
              <a:rPr lang="cs-CZ" dirty="0">
                <a:latin typeface="Bahnschrift" panose="020B0502040204020203" pitchFamily="34" charset="0"/>
                <a:ea typeface="Calibri" panose="020F0502020204030204" pitchFamily="34" charset="0"/>
              </a:rPr>
              <a:t>. </a:t>
            </a:r>
            <a:endParaRPr lang="cs-CZ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5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Program COOPERATIO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44879" y="1592919"/>
            <a:ext cx="1010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Vazba vědních oborů/oblastí </a:t>
            </a:r>
            <a:r>
              <a:rPr lang="cs-CZ" sz="2400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Cooperatio</a:t>
            </a:r>
            <a:r>
              <a:rPr lang="cs-CZ" sz="2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 a studijních programů Ph.D.: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732013"/>
              </p:ext>
            </p:extLst>
          </p:nvPr>
        </p:nvGraphicFramePr>
        <p:xfrm>
          <a:off x="1208548" y="2044394"/>
          <a:ext cx="9575396" cy="45672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08722">
                  <a:extLst>
                    <a:ext uri="{9D8B030D-6E8A-4147-A177-3AD203B41FA5}">
                      <a16:colId xmlns:a16="http://schemas.microsoft.com/office/drawing/2014/main" val="1166422280"/>
                    </a:ext>
                  </a:extLst>
                </a:gridCol>
                <a:gridCol w="3669825">
                  <a:extLst>
                    <a:ext uri="{9D8B030D-6E8A-4147-A177-3AD203B41FA5}">
                      <a16:colId xmlns:a16="http://schemas.microsoft.com/office/drawing/2014/main" val="40964603"/>
                    </a:ext>
                  </a:extLst>
                </a:gridCol>
                <a:gridCol w="1696849">
                  <a:extLst>
                    <a:ext uri="{9D8B030D-6E8A-4147-A177-3AD203B41FA5}">
                      <a16:colId xmlns:a16="http://schemas.microsoft.com/office/drawing/2014/main" val="2598499668"/>
                    </a:ext>
                  </a:extLst>
                </a:gridCol>
              </a:tblGrid>
              <a:tr h="1526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  <a:latin typeface="Bahnschrift SemiBold" panose="020B0502040204020203" pitchFamily="34" charset="0"/>
                        </a:rPr>
                        <a:t>STUDIJNÍ PROGRAM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VĚDNÍ</a:t>
                      </a:r>
                      <a:r>
                        <a:rPr lang="cs-CZ" sz="1000" b="1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cs-CZ" sz="10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OBORY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smtClean="0">
                          <a:effectLst/>
                          <a:latin typeface="Bahnschrift SemiBold" panose="020B0502040204020203" pitchFamily="34" charset="0"/>
                        </a:rPr>
                        <a:t>OBLASTI COOPERATIO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38146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Aplikovaná etika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Philosophy and Ethics                                          </a:t>
                      </a:r>
                      <a:r>
                        <a:rPr lang="cs-CZ" sz="10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Social Work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Bahnschrift SemiBold" panose="020B0502040204020203" pitchFamily="34" charset="0"/>
                        </a:rPr>
                        <a:t>PHIL + SOAS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2403193175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err="1">
                          <a:effectLst/>
                          <a:latin typeface="Bahnschrift SemiBold" panose="020B0502040204020203" pitchFamily="34" charset="0"/>
                        </a:rPr>
                        <a:t>Applied</a:t>
                      </a:r>
                      <a:r>
                        <a:rPr lang="cs-CZ" sz="1200" b="1" u="none" strike="noStrike" dirty="0"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cs-CZ" sz="1200" b="1" u="none" strike="noStrike" dirty="0" err="1">
                          <a:effectLst/>
                          <a:latin typeface="Bahnschrift SemiBold" panose="020B0502040204020203" pitchFamily="34" charset="0"/>
                        </a:rPr>
                        <a:t>Ethics</a:t>
                      </a:r>
                      <a:r>
                        <a:rPr lang="cs-CZ" sz="1200" b="1" u="none" strike="noStrike" dirty="0"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72680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Historická sociologie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History                 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History and Philosophy of Science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Sociology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Bahnschrift SemiBold" panose="020B0502040204020203" pitchFamily="34" charset="0"/>
                        </a:rPr>
                        <a:t>HIST + SOAS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125713796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Historical Sociology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41587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Německá a francouzská filozofie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cs-CZ" sz="1000" u="none" strike="noStrike" dirty="0" err="1">
                          <a:effectLst/>
                          <a:latin typeface="Bahnschrift" panose="020B0502040204020203" pitchFamily="34" charset="0"/>
                        </a:rPr>
                        <a:t>Philosophy</a:t>
                      </a:r>
                      <a:r>
                        <a:rPr lang="cs-CZ" sz="1000" u="none" strike="noStrike" dirty="0">
                          <a:effectLst/>
                          <a:latin typeface="Bahnschrift" panose="020B0502040204020203" pitchFamily="34" charset="0"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  <a:latin typeface="Bahnschrift" panose="020B0502040204020203" pitchFamily="34" charset="0"/>
                        </a:rPr>
                        <a:t>Ethics</a:t>
                      </a:r>
                      <a:endParaRPr lang="cs-CZ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Bahnschrift SemiBold" panose="020B0502040204020203" pitchFamily="34" charset="0"/>
                        </a:rPr>
                        <a:t>PHIL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2550967016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err="1">
                          <a:effectLst/>
                          <a:latin typeface="Bahnschrift SemiBold" panose="020B0502040204020203" pitchFamily="34" charset="0"/>
                        </a:rPr>
                        <a:t>Philosophies</a:t>
                      </a:r>
                      <a:r>
                        <a:rPr lang="cs-CZ" sz="1200" b="1" u="none" strike="noStrike" dirty="0"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cs-CZ" sz="1200" b="1" u="none" strike="noStrike" dirty="0" err="1">
                          <a:effectLst/>
                          <a:latin typeface="Bahnschrift SemiBold" panose="020B0502040204020203" pitchFamily="34" charset="0"/>
                        </a:rPr>
                        <a:t>allemande</a:t>
                      </a:r>
                      <a:r>
                        <a:rPr lang="cs-CZ" sz="1200" b="1" u="none" strike="noStrike" dirty="0">
                          <a:effectLst/>
                          <a:latin typeface="Bahnschrift SemiBold" panose="020B0502040204020203" pitchFamily="34" charset="0"/>
                        </a:rPr>
                        <a:t> et </a:t>
                      </a:r>
                      <a:r>
                        <a:rPr lang="cs-CZ" sz="1200" b="1" u="none" strike="noStrike" dirty="0" err="1">
                          <a:effectLst/>
                          <a:latin typeface="Bahnschrift SemiBold" panose="020B0502040204020203" pitchFamily="34" charset="0"/>
                        </a:rPr>
                        <a:t>française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40268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Deutsche und französische Philosophie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96603"/>
                  </a:ext>
                </a:extLst>
              </a:tr>
              <a:tr h="3009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Obecná antropologie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Social and Cultural Anthropology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Ethnology    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History            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History and Philosophy of Science o Philosophy and Ethics       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General and Developmental Psychology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Health and Clinical Psychology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Bahnschrift SemiBold" panose="020B0502040204020203" pitchFamily="34" charset="0"/>
                        </a:rPr>
                        <a:t>SCAN + HIST + PHIL + HEAS + PSYC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987700268"/>
                  </a:ext>
                </a:extLst>
              </a:tr>
              <a:tr h="4852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General Antropology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196385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Sémiotika a filozofie komunikace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Philosophy and Ethics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Media and Communication Studies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Bahnschrift SemiBold" panose="020B0502040204020203" pitchFamily="34" charset="0"/>
                        </a:rPr>
                        <a:t>PHIL + MCOM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2163263283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Bahnschrift SemiBold" panose="020B0502040204020203" pitchFamily="34" charset="0"/>
                        </a:rPr>
                        <a:t>Semiotics and Philosophy of Communication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60167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Sociální ekologie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Public and Social Policy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Sociology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Bahnschrift SemiBold" panose="020B0502040204020203" pitchFamily="34" charset="0"/>
                        </a:rPr>
                        <a:t>SOAS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3302130100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Social Ecology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7673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Soudobé evropské kulturní dějiny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History              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History and Philosophy of Science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Bahnschrift SemiBold" panose="020B0502040204020203" pitchFamily="34" charset="0"/>
                        </a:rPr>
                        <a:t>HIST  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1802748391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Europäische Kulturzeitgeschichte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37752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Contemporary European Cultural History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60885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Studia dlouhověkosti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Health and Clinical Psychology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Social Work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Sociology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Bahnschrift SemiBold" panose="020B0502040204020203" pitchFamily="34" charset="0"/>
                        </a:rPr>
                        <a:t>HEAS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158340602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Bahnschrift SemiBold" panose="020B0502040204020203" pitchFamily="34" charset="0"/>
                        </a:rPr>
                        <a:t>Longevity Studies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38769"/>
                  </a:ext>
                </a:extLst>
              </a:tr>
              <a:tr h="2649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Bahnschrift SemiBold" panose="020B0502040204020203" pitchFamily="34" charset="0"/>
                        </a:rPr>
                        <a:t>Studia občanského sektoru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o Sociology                                                                     </a:t>
                      </a:r>
                      <a:r>
                        <a:rPr lang="cs-CZ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                                           </a:t>
                      </a:r>
                      <a:r>
                        <a:rPr lang="en-US" sz="1000" u="none" strike="noStrike" dirty="0" smtClean="0">
                          <a:effectLst/>
                          <a:latin typeface="Bahnschrift" panose="020B0502040204020203" pitchFamily="34" charset="0"/>
                        </a:rPr>
                        <a:t>o </a:t>
                      </a:r>
                      <a:r>
                        <a:rPr lang="en-US" sz="1000" u="none" strike="noStrike" dirty="0">
                          <a:effectLst/>
                          <a:latin typeface="Bahnschrift" panose="020B0502040204020203" pitchFamily="34" charset="0"/>
                        </a:rPr>
                        <a:t>Public and Social Policy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Bahnschrift SemiBold" panose="020B0502040204020203" pitchFamily="34" charset="0"/>
                        </a:rPr>
                        <a:t>SOAS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348130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1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Poznámka k programům Cooperatio</a:t>
            </a:r>
            <a:endParaRPr lang="cs-CZ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Cooperatio na FHS UK spravují Grémia a OVV. </a:t>
            </a:r>
          </a:p>
          <a:p>
            <a:pPr marL="0" indent="0">
              <a:buNone/>
            </a:pPr>
            <a:r>
              <a:rPr lang="cs-CZ" dirty="0" smtClean="0"/>
              <a:t>Grémia jednotlivých vědních oblastí budou v průběhu podzimu 2023 ve spolupráci s OVV pořádat pro „své“ doktorandy a doktorandky setkání a informační schůzky.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Sledujte proto emaily a web OVV a určitě se těchto setkání zúčastněte! </a:t>
            </a:r>
            <a:r>
              <a:rPr lang="cs-CZ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Specifický vysokoškolský výzkum (SVV)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5"/>
          <a:stretch/>
        </p:blipFill>
        <p:spPr>
          <a:xfrm>
            <a:off x="7438602" y="1825624"/>
            <a:ext cx="4648849" cy="5027663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29091" y="1690689"/>
            <a:ext cx="3155623" cy="892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</a:t>
            </a:r>
            <a:r>
              <a:rPr lang="cs-CZ" sz="20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veda.fhs.cuni.cz/</a:t>
            </a:r>
            <a:r>
              <a:rPr lang="cs-CZ" sz="2000" b="1" u="sng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FHSVEDA-36.html</a:t>
            </a:r>
            <a:endParaRPr lang="cs-CZ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09188"/>
            <a:ext cx="6429866" cy="4048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ambria" panose="02040503050406030204" pitchFamily="18" charset="0"/>
              </a:rPr>
              <a:t>Kontakt: Mgr. Eva Benešová (</a:t>
            </a:r>
            <a:r>
              <a:rPr lang="cs-CZ" dirty="0" smtClean="0">
                <a:latin typeface="Cambria" panose="02040503050406030204" pitchFamily="18" charset="0"/>
                <a:hlinkClick r:id="rId4"/>
              </a:rPr>
              <a:t>eva.benesova@fhs.cuni.cz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2200" dirty="0" smtClean="0">
                <a:latin typeface="Cambria" panose="02040503050406030204" pitchFamily="18" charset="0"/>
              </a:rPr>
              <a:t>SVV - (projekt či konference) </a:t>
            </a:r>
            <a:r>
              <a:rPr lang="cs-CZ" sz="2200" dirty="0">
                <a:latin typeface="Cambria" panose="02040503050406030204" pitchFamily="18" charset="0"/>
              </a:rPr>
              <a:t>prováděný především </a:t>
            </a:r>
            <a:r>
              <a:rPr lang="cs-CZ" sz="2200" dirty="0" smtClean="0">
                <a:latin typeface="Cambria" panose="02040503050406030204" pitchFamily="18" charset="0"/>
              </a:rPr>
              <a:t>studujícími </a:t>
            </a:r>
            <a:r>
              <a:rPr lang="cs-CZ" sz="2200" dirty="0">
                <a:latin typeface="Cambria" panose="02040503050406030204" pitchFamily="18" charset="0"/>
              </a:rPr>
              <a:t>při uskutečňování akreditovaných doktorských a magisterských studijních </a:t>
            </a:r>
            <a:r>
              <a:rPr lang="cs-CZ" sz="2200" dirty="0" smtClean="0">
                <a:latin typeface="Cambria" panose="02040503050406030204" pitchFamily="18" charset="0"/>
              </a:rPr>
              <a:t>programů pod vedením akademického pracovníka/pracovnice.</a:t>
            </a:r>
          </a:p>
          <a:p>
            <a:pPr marL="0" indent="0">
              <a:buNone/>
            </a:pPr>
            <a:r>
              <a:rPr lang="cs-CZ" sz="2200" dirty="0" smtClean="0">
                <a:latin typeface="Cambria" panose="02040503050406030204" pitchFamily="18" charset="0"/>
              </a:rPr>
              <a:t>Návrhy se podávají k posouzení </a:t>
            </a:r>
            <a:r>
              <a:rPr lang="cs-CZ" sz="2200" dirty="0">
                <a:latin typeface="Cambria" panose="02040503050406030204" pitchFamily="18" charset="0"/>
              </a:rPr>
              <a:t>f</a:t>
            </a:r>
            <a:r>
              <a:rPr lang="cs-CZ" sz="2200" dirty="0" smtClean="0">
                <a:latin typeface="Cambria" panose="02040503050406030204" pitchFamily="18" charset="0"/>
              </a:rPr>
              <a:t>akultě, která vybrané (podle předem stanovených kritérií) předkládá RUK.</a:t>
            </a:r>
            <a:endParaRPr lang="cs-CZ" sz="2200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6948" y="886122"/>
            <a:ext cx="10150036" cy="2969442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Publikační činnost</a:t>
            </a:r>
            <a:endParaRPr lang="cs-CZ" sz="5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Publikace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Publikace – odborné vědecké práce, produkty tvůrčí a vědecké činnosti - jsou hlavním indikátorem vědeckého výkonu: </a:t>
            </a:r>
          </a:p>
          <a:p>
            <a:pPr marL="0" indent="0">
              <a:buNone/>
            </a:pPr>
            <a:r>
              <a:rPr lang="cs-CZ" altLang="cs-CZ" sz="2200" b="1" i="1" dirty="0" smtClean="0">
                <a:latin typeface="Cambria" panose="02040503050406030204" pitchFamily="18" charset="0"/>
              </a:rPr>
              <a:t>„PUBLISH OR PERISH“</a:t>
            </a:r>
          </a:p>
          <a:p>
            <a:pPr marL="0" indent="0">
              <a:buNone/>
            </a:pPr>
            <a:r>
              <a:rPr lang="cs-CZ" altLang="cs-CZ" sz="2200" b="1" i="1" dirty="0" smtClean="0">
                <a:latin typeface="Cambria" panose="02040503050406030204" pitchFamily="18" charset="0"/>
              </a:rPr>
              <a:t>  </a:t>
            </a:r>
            <a:r>
              <a:rPr lang="cs-CZ" altLang="cs-CZ" sz="2200" i="1" dirty="0" smtClean="0">
                <a:latin typeface="Cambria" panose="02040503050406030204" pitchFamily="18" charset="0"/>
              </a:rPr>
              <a:t>- základ pro udílení titulů, kariérní postup i osobní hodnocení.</a:t>
            </a:r>
          </a:p>
          <a:p>
            <a:pPr marL="0" indent="0">
              <a:buNone/>
            </a:pPr>
            <a:r>
              <a:rPr lang="cs-CZ" altLang="cs-CZ" sz="2200" b="1" dirty="0" smtClean="0">
                <a:latin typeface="Cambria" panose="02040503050406030204" pitchFamily="18" charset="0"/>
              </a:rPr>
              <a:t>Financování vědy do značné míry (v ČR zcela) závislé na vykazování publikačních aktivit.</a:t>
            </a:r>
          </a:p>
          <a:p>
            <a:pPr marL="0" indent="0">
              <a:buNone/>
            </a:pPr>
            <a:endParaRPr lang="cs-CZ" altLang="cs-CZ" sz="2200" b="1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Blíže </a:t>
            </a:r>
            <a:r>
              <a:rPr lang="cs-CZ" altLang="cs-CZ" sz="2200" dirty="0">
                <a:latin typeface="Cambria" panose="02040503050406030204" pitchFamily="18" charset="0"/>
              </a:rPr>
              <a:t>k publikacím na </a:t>
            </a:r>
            <a:r>
              <a:rPr lang="cs-CZ" altLang="cs-CZ" sz="22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cs-CZ" altLang="cs-CZ" sz="2200" dirty="0" smtClean="0">
                <a:latin typeface="Cambria" panose="02040503050406030204" pitchFamily="18" charset="0"/>
                <a:hlinkClick r:id="rId2"/>
              </a:rPr>
              <a:t>veda.fhs.cuni.cz/FHSVEDA-44.html</a:t>
            </a:r>
            <a:r>
              <a:rPr lang="cs-CZ" altLang="cs-CZ" sz="2200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Na UK: </a:t>
            </a:r>
            <a:r>
              <a:rPr lang="cs-CZ" altLang="cs-CZ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IS věda </a:t>
            </a:r>
            <a:r>
              <a:rPr lang="cs-CZ" sz="2200" dirty="0">
                <a:latin typeface="Cambria" panose="02040503050406030204" pitchFamily="18" charset="0"/>
                <a:hlinkClick r:id="rId3"/>
              </a:rPr>
              <a:t>https://</a:t>
            </a:r>
            <a:r>
              <a:rPr lang="cs-CZ" sz="2200" dirty="0" smtClean="0">
                <a:latin typeface="Cambria" panose="02040503050406030204" pitchFamily="18" charset="0"/>
                <a:hlinkClick r:id="rId3"/>
              </a:rPr>
              <a:t>login-veda.is.cuni.cz/idp/Authn/UserPassword</a:t>
            </a:r>
            <a:endParaRPr lang="cs-CZ" altLang="cs-CZ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Rejstřík informací o výsledcích (RIV)  </a:t>
            </a:r>
            <a:r>
              <a:rPr lang="cs-CZ" altLang="cs-CZ" sz="2200" i="1" dirty="0" smtClean="0">
                <a:latin typeface="Cambria" panose="02040503050406030204" pitchFamily="18" charset="0"/>
                <a:hlinkClick r:id="rId4"/>
              </a:rPr>
              <a:t>www.vyzkum.cz</a:t>
            </a:r>
            <a:endParaRPr lang="cs-CZ" altLang="cs-CZ" sz="22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 marL="0" indent="0"/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Personální identifikátor výzkumníka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200" b="1" dirty="0" smtClean="0">
                <a:latin typeface="Cambria" panose="02040503050406030204" pitchFamily="18" charset="0"/>
              </a:rPr>
              <a:t>Povinnost zřídit si </a:t>
            </a:r>
            <a:r>
              <a:rPr lang="cs-CZ" sz="2200" b="1" dirty="0">
                <a:latin typeface="Cambria" panose="02040503050406030204" pitchFamily="18" charset="0"/>
              </a:rPr>
              <a:t>personální identifikátor ORCID ID a sdělit jej </a:t>
            </a:r>
            <a:r>
              <a:rPr lang="cs-CZ" sz="2200" b="1" dirty="0" smtClean="0">
                <a:latin typeface="Cambria" panose="02040503050406030204" pitchFamily="18" charset="0"/>
              </a:rPr>
              <a:t>Oddělení vědy a výzkumu FHS: </a:t>
            </a:r>
            <a:r>
              <a:rPr lang="cs-CZ" sz="2200" b="1" dirty="0">
                <a:latin typeface="Cambria" panose="02040503050406030204" pitchFamily="18" charset="0"/>
              </a:rPr>
              <a:t>do tří měsíců od </a:t>
            </a:r>
            <a:r>
              <a:rPr lang="cs-CZ" sz="2200" b="1" dirty="0" smtClean="0">
                <a:latin typeface="Cambria" panose="02040503050406030204" pitchFamily="18" charset="0"/>
              </a:rPr>
              <a:t>zápisu</a:t>
            </a: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2200" dirty="0" smtClean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Pokud má autor/</a:t>
            </a:r>
            <a:r>
              <a:rPr lang="cs-CZ" sz="2200" dirty="0" err="1" smtClean="0">
                <a:latin typeface="Cambria" panose="02040503050406030204" pitchFamily="18" charset="0"/>
              </a:rPr>
              <a:t>ka</a:t>
            </a:r>
            <a:r>
              <a:rPr lang="cs-CZ" sz="2200" dirty="0" smtClean="0">
                <a:latin typeface="Cambria" panose="02040503050406030204" pitchFamily="18" charset="0"/>
              </a:rPr>
              <a:t> publikace </a:t>
            </a:r>
            <a:r>
              <a:rPr lang="cs-CZ" sz="2200" dirty="0">
                <a:latin typeface="Cambria" panose="02040503050406030204" pitchFamily="18" charset="0"/>
              </a:rPr>
              <a:t>v databázi Web of Science, propojit </a:t>
            </a:r>
            <a:r>
              <a:rPr lang="cs-CZ" sz="2200" dirty="0" err="1">
                <a:latin typeface="Cambria" panose="02040503050406030204" pitchFamily="18" charset="0"/>
              </a:rPr>
              <a:t>ResearcherID</a:t>
            </a:r>
            <a:r>
              <a:rPr lang="cs-CZ" sz="2200" dirty="0">
                <a:latin typeface="Cambria" panose="02040503050406030204" pitchFamily="18" charset="0"/>
              </a:rPr>
              <a:t> s ORCID ID. Pravidelně (aspoň jednou ročně) kontrolovat správnost přiřazení publikací na Web </a:t>
            </a:r>
            <a:r>
              <a:rPr lang="cs-CZ" sz="2200" dirty="0" err="1">
                <a:latin typeface="Cambria" panose="02040503050406030204" pitchFamily="18" charset="0"/>
              </a:rPr>
              <a:t>of</a:t>
            </a:r>
            <a:r>
              <a:rPr lang="cs-CZ" sz="2200" dirty="0">
                <a:latin typeface="Cambria" panose="02040503050406030204" pitchFamily="18" charset="0"/>
              </a:rPr>
              <a:t> Science k vašemu autorskému profilu a publikace exportovat do ORCID. </a:t>
            </a: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Pokud </a:t>
            </a:r>
            <a:r>
              <a:rPr lang="cs-CZ" sz="2200" dirty="0" smtClean="0">
                <a:latin typeface="Cambria" panose="02040503050406030204" pitchFamily="18" charset="0"/>
              </a:rPr>
              <a:t>má autor/</a:t>
            </a:r>
            <a:r>
              <a:rPr lang="cs-CZ" sz="2200" dirty="0" err="1" smtClean="0">
                <a:latin typeface="Cambria" panose="02040503050406030204" pitchFamily="18" charset="0"/>
              </a:rPr>
              <a:t>ka</a:t>
            </a:r>
            <a:r>
              <a:rPr lang="cs-CZ" sz="2200" dirty="0" smtClean="0">
                <a:latin typeface="Cambria" panose="02040503050406030204" pitchFamily="18" charset="0"/>
              </a:rPr>
              <a:t> publikace </a:t>
            </a:r>
            <a:r>
              <a:rPr lang="cs-CZ" sz="2200" dirty="0">
                <a:latin typeface="Cambria" panose="02040503050406030204" pitchFamily="18" charset="0"/>
              </a:rPr>
              <a:t>v databázi </a:t>
            </a:r>
            <a:r>
              <a:rPr lang="cs-CZ" sz="2200" dirty="0" err="1">
                <a:latin typeface="Cambria" panose="02040503050406030204" pitchFamily="18" charset="0"/>
              </a:rPr>
              <a:t>Scopus</a:t>
            </a:r>
            <a:r>
              <a:rPr lang="cs-CZ" sz="2200" dirty="0">
                <a:latin typeface="Cambria" panose="02040503050406030204" pitchFamily="18" charset="0"/>
              </a:rPr>
              <a:t>, propojit </a:t>
            </a:r>
            <a:r>
              <a:rPr lang="cs-CZ" sz="2200" dirty="0" err="1">
                <a:latin typeface="Cambria" panose="02040503050406030204" pitchFamily="18" charset="0"/>
              </a:rPr>
              <a:t>Scopus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err="1">
                <a:latin typeface="Cambria" panose="02040503050406030204" pitchFamily="18" charset="0"/>
              </a:rPr>
              <a:t>Author</a:t>
            </a:r>
            <a:r>
              <a:rPr lang="cs-CZ" sz="2200" dirty="0">
                <a:latin typeface="Cambria" panose="02040503050406030204" pitchFamily="18" charset="0"/>
              </a:rPr>
              <a:t> ID s ORCID ID. Pravidelně (aspoň jednou ročně) kontrolovat správnost přiřazení publikací na </a:t>
            </a:r>
            <a:r>
              <a:rPr lang="cs-CZ" sz="2200" dirty="0" err="1">
                <a:latin typeface="Cambria" panose="02040503050406030204" pitchFamily="18" charset="0"/>
              </a:rPr>
              <a:t>Scopusu</a:t>
            </a:r>
            <a:r>
              <a:rPr lang="cs-CZ" sz="2200" dirty="0">
                <a:latin typeface="Cambria" panose="02040503050406030204" pitchFamily="18" charset="0"/>
              </a:rPr>
              <a:t> k vašemu autorskému profilu a publikace exportovat do ORCID. 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latin typeface="Cambria" panose="02040503050406030204" pitchFamily="18" charset="0"/>
              </a:rPr>
              <a:t>Podrobnější instrukce na stránkách FHS: </a:t>
            </a:r>
            <a:r>
              <a:rPr lang="cs-CZ" sz="2000" b="1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cs-CZ" sz="2000" b="1" dirty="0" smtClean="0">
                <a:latin typeface="Cambria" panose="02040503050406030204" pitchFamily="18" charset="0"/>
                <a:hlinkClick r:id="rId2"/>
              </a:rPr>
              <a:t>veda.fhs.cuni.cz/FHSVEDA-82.html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endParaRPr lang="cs-CZ" sz="20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latin typeface="Cambria" panose="02040503050406030204" pitchFamily="18" charset="0"/>
              </a:rPr>
              <a:t>Podrobnější instrukce na stránkách UK: </a:t>
            </a:r>
            <a:r>
              <a:rPr lang="cs-CZ" sz="2000" b="1" dirty="0">
                <a:latin typeface="Cambria" panose="02040503050406030204" pitchFamily="18" charset="0"/>
                <a:hlinkClick r:id="rId3"/>
              </a:rPr>
              <a:t>https://knihovna.cuni.cz/identifikatory/</a:t>
            </a:r>
            <a:endParaRPr lang="cs-CZ" sz="2000" b="1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Evidence publikací (vykazování)</a:t>
            </a:r>
            <a:endParaRPr lang="cs-CZ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i="1" dirty="0">
                <a:latin typeface="Cambria" panose="02040503050406030204" pitchFamily="18" charset="0"/>
              </a:rPr>
              <a:t>Povinnost uvádět </a:t>
            </a:r>
            <a:r>
              <a:rPr lang="cs-CZ" altLang="cs-CZ" b="1" dirty="0">
                <a:latin typeface="Cambria" panose="02040503050406030204" pitchFamily="18" charset="0"/>
              </a:rPr>
              <a:t>afiliaci</a:t>
            </a:r>
            <a:r>
              <a:rPr lang="cs-CZ" altLang="cs-CZ" i="1" dirty="0">
                <a:latin typeface="Cambria" panose="02040503050406030204" pitchFamily="18" charset="0"/>
              </a:rPr>
              <a:t> k fakultě a </a:t>
            </a:r>
            <a:r>
              <a:rPr lang="cs-CZ" altLang="cs-CZ" b="1" dirty="0">
                <a:latin typeface="Cambria" panose="02040503050406030204" pitchFamily="18" charset="0"/>
              </a:rPr>
              <a:t>dedikaci</a:t>
            </a:r>
            <a:r>
              <a:rPr lang="cs-CZ" altLang="cs-CZ" i="1" dirty="0">
                <a:latin typeface="Cambria" panose="02040503050406030204" pitchFamily="18" charset="0"/>
              </a:rPr>
              <a:t> zdroji financování:</a:t>
            </a:r>
          </a:p>
          <a:p>
            <a:pPr>
              <a:lnSpc>
                <a:spcPct val="80000"/>
              </a:lnSpc>
              <a:buNone/>
            </a:pPr>
            <a:endParaRPr lang="cs-CZ" altLang="cs-CZ" i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400" b="1" dirty="0" smtClean="0">
                <a:latin typeface="Cambria" panose="02040503050406030204" pitchFamily="18" charset="0"/>
              </a:rPr>
              <a:t>Afiliace: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Mgr. </a:t>
            </a:r>
            <a:r>
              <a:rPr lang="cs-CZ" altLang="cs-CZ" dirty="0" smtClean="0">
                <a:latin typeface="Cambria" panose="02040503050406030204" pitchFamily="18" charset="0"/>
              </a:rPr>
              <a:t>Lucie Nováková</a:t>
            </a:r>
            <a:endParaRPr lang="cs-CZ" altLang="cs-CZ" dirty="0">
              <a:latin typeface="Cambria" panose="02040503050406030204" pitchFamily="18" charset="0"/>
            </a:endParaRPr>
          </a:p>
          <a:p>
            <a:pPr lvl="2">
              <a:lnSpc>
                <a:spcPct val="8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Univerzita Karlova, Fakulta humanitních studií 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Pátkova 2137/5, </a:t>
            </a:r>
            <a:r>
              <a:rPr lang="cs-CZ" altLang="cs-CZ" dirty="0">
                <a:latin typeface="Cambria" panose="02040503050406030204" pitchFamily="18" charset="0"/>
              </a:rPr>
              <a:t>Praha </a:t>
            </a:r>
            <a:r>
              <a:rPr lang="cs-CZ" altLang="cs-CZ" dirty="0" smtClean="0">
                <a:latin typeface="Cambria" panose="02040503050406030204" pitchFamily="18" charset="0"/>
              </a:rPr>
              <a:t>8 - Libeň, 182 </a:t>
            </a:r>
            <a:r>
              <a:rPr lang="cs-CZ" altLang="cs-CZ" dirty="0">
                <a:latin typeface="Cambria" panose="02040503050406030204" pitchFamily="18" charset="0"/>
              </a:rPr>
              <a:t>00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Czech Republic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 err="1" smtClean="0">
                <a:latin typeface="Cambria" panose="02040503050406030204" pitchFamily="18" charset="0"/>
              </a:rPr>
              <a:t>lucie.novakova@fhs.cuni.cz</a:t>
            </a:r>
            <a:endParaRPr lang="cs-CZ" altLang="cs-CZ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4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400" b="1" dirty="0" smtClean="0">
                <a:latin typeface="Cambria" panose="02040503050406030204" pitchFamily="18" charset="0"/>
              </a:rPr>
              <a:t>Dedikace:</a:t>
            </a:r>
          </a:p>
          <a:p>
            <a:pPr marL="903288" lvl="2" indent="0">
              <a:lnSpc>
                <a:spcPct val="12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Tento článek vznikl v rámci projektu Specifického vysokoškolského výzkumu </a:t>
            </a:r>
            <a:r>
              <a:rPr lang="cs-CZ" altLang="cs-CZ" dirty="0" smtClean="0">
                <a:latin typeface="Cambria" panose="02040503050406030204" pitchFamily="18" charset="0"/>
              </a:rPr>
              <a:t>„Aktuální otázky sémiotiky“ </a:t>
            </a:r>
            <a:r>
              <a:rPr lang="cs-CZ" altLang="cs-CZ" dirty="0">
                <a:latin typeface="Cambria" panose="02040503050406030204" pitchFamily="18" charset="0"/>
              </a:rPr>
              <a:t>č. </a:t>
            </a:r>
            <a:r>
              <a:rPr lang="cs-CZ" altLang="cs-CZ" dirty="0" smtClean="0">
                <a:latin typeface="Cambria" panose="02040503050406030204" pitchFamily="18" charset="0"/>
              </a:rPr>
              <a:t>26047202, 2017.</a:t>
            </a:r>
            <a:endParaRPr lang="cs-CZ" altLang="cs-CZ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4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33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Povinnost vykazovat publikace do databáze OBD: </a:t>
            </a:r>
            <a:r>
              <a:rPr lang="cs-CZ" altLang="cs-CZ" sz="33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včas a přesně</a:t>
            </a:r>
            <a:r>
              <a:rPr lang="cs-CZ" altLang="cs-CZ" sz="3300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cs-CZ" altLang="cs-CZ" sz="2400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4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cs-CZ" altLang="cs-CZ" sz="2400" dirty="0" smtClean="0">
                <a:latin typeface="Cambria" panose="02040503050406030204" pitchFamily="18" charset="0"/>
                <a:hlinkClick r:id="rId2"/>
              </a:rPr>
              <a:t>veda.fhs.cuni.cz/FHSVEDA-78.html</a:t>
            </a:r>
            <a:r>
              <a:rPr lang="cs-CZ" altLang="cs-CZ" sz="2400" dirty="0" smtClean="0">
                <a:latin typeface="Cambria" panose="02040503050406030204" pitchFamily="18" charset="0"/>
              </a:rPr>
              <a:t> 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</a:rPr>
              <a:t>FHS UK jako vědecko-výzkumná organizace</a:t>
            </a:r>
            <a:endParaRPr lang="cs-CZ" sz="4000" b="1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Působení univerzity: vzdělávání, </a:t>
            </a:r>
            <a:r>
              <a:rPr lang="cs-CZ" altLang="cs-CZ" b="1" dirty="0" smtClean="0">
                <a:latin typeface="Cambria" panose="02040503050406030204" pitchFamily="18" charset="0"/>
              </a:rPr>
              <a:t>věda a výzkum</a:t>
            </a:r>
            <a:r>
              <a:rPr lang="cs-CZ" altLang="cs-CZ" dirty="0" smtClean="0">
                <a:latin typeface="Cambria" panose="02040503050406030204" pitchFamily="18" charset="0"/>
              </a:rPr>
              <a:t>, „třetí role“      společenské odpovědnosti</a:t>
            </a:r>
          </a:p>
          <a:p>
            <a:pPr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Věda je tedy integrována do všech stupňů studia na FHS.</a:t>
            </a:r>
          </a:p>
          <a:p>
            <a:pPr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altLang="cs-CZ" b="1" dirty="0" smtClean="0">
                <a:latin typeface="Cambria" panose="02040503050406030204" pitchFamily="18" charset="0"/>
              </a:rPr>
              <a:t>V Ph.D. studiu hraje věda a výzkum zásadní roli: 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studium je přípravou na vědecko-výzkumnou práci;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Ph.D. program je postaven na </a:t>
            </a:r>
            <a:r>
              <a:rPr lang="cs-CZ" altLang="cs-CZ" b="1" i="1" dirty="0" smtClean="0">
                <a:latin typeface="Cambria" panose="02040503050406030204" pitchFamily="18" charset="0"/>
              </a:rPr>
              <a:t>vlastním výzkumu </a:t>
            </a:r>
            <a:r>
              <a:rPr lang="cs-CZ" altLang="cs-CZ" dirty="0" smtClean="0">
                <a:latin typeface="Cambria" panose="02040503050406030204" pitchFamily="18" charset="0"/>
              </a:rPr>
              <a:t>pod supervizí školitele/školitelky a dalších odborníků a odbornic;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doktorská disertace musí obsahovat původní vědecké výsledky;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úspěšné ukončení studia předpokládá dostatečnou publikační aktivitu.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58" y="1307588"/>
            <a:ext cx="2032581" cy="31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Ediční činnost na FHS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Publikování na FHS (tištěné, elektronické, mediální publikace): </a:t>
            </a:r>
          </a:p>
          <a:p>
            <a:pPr marL="0" indent="0">
              <a:buNone/>
            </a:pPr>
            <a:r>
              <a:rPr lang="cs-CZ" dirty="0"/>
              <a:t>Ediční komise FHS UK – autor/</a:t>
            </a:r>
            <a:r>
              <a:rPr lang="cs-CZ" dirty="0" err="1"/>
              <a:t>ka</a:t>
            </a:r>
            <a:r>
              <a:rPr lang="cs-CZ" dirty="0"/>
              <a:t> podá </a:t>
            </a:r>
            <a:r>
              <a:rPr lang="cs-CZ" dirty="0" smtClean="0"/>
              <a:t>návrh </a:t>
            </a:r>
            <a:r>
              <a:rPr lang="cs-CZ" dirty="0"/>
              <a:t>na vydání publikace na FHS UK </a:t>
            </a:r>
            <a:r>
              <a:rPr lang="cs-CZ" dirty="0" smtClean="0"/>
              <a:t>-&gt; </a:t>
            </a:r>
            <a:r>
              <a:rPr lang="cs-CZ" dirty="0"/>
              <a:t>V případě schválení návrhu </a:t>
            </a:r>
            <a:r>
              <a:rPr lang="cs-CZ" dirty="0" smtClean="0"/>
              <a:t>–&gt; zařazení </a:t>
            </a:r>
            <a:r>
              <a:rPr lang="cs-CZ" dirty="0"/>
              <a:t>titulu do edičního plánu fakulty </a:t>
            </a:r>
            <a:r>
              <a:rPr lang="cs-CZ" dirty="0" smtClean="0"/>
              <a:t>–&gt; </a:t>
            </a:r>
            <a:r>
              <a:rPr lang="cs-CZ" dirty="0"/>
              <a:t>práce na rukopisu </a:t>
            </a:r>
            <a:r>
              <a:rPr lang="cs-CZ" dirty="0" smtClean="0"/>
              <a:t>-&gt; odevzdání </a:t>
            </a:r>
            <a:r>
              <a:rPr lang="cs-CZ" dirty="0"/>
              <a:t>rukopisu v dohodnutém termínu a domluva o grafickém řešení publikace a jejím financování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Publikování v časopisech vydávanými na FHS UK: </a:t>
            </a:r>
          </a:p>
          <a:p>
            <a:pPr marL="0" indent="0">
              <a:buNone/>
            </a:pPr>
            <a:r>
              <a:rPr lang="cs-CZ" dirty="0" smtClean="0"/>
              <a:t>-&gt; oslovení redakčních rad jednotlivých časopisů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Open Access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zelená cesta </a:t>
            </a:r>
            <a:r>
              <a:rPr lang="cs-CZ" dirty="0" smtClean="0"/>
              <a:t>– publikace článku v </a:t>
            </a:r>
            <a:r>
              <a:rPr lang="cs-CZ" dirty="0"/>
              <a:t>časopisu a zároveň </a:t>
            </a:r>
            <a:r>
              <a:rPr lang="cs-CZ" dirty="0" smtClean="0"/>
              <a:t>zpřístupnění v </a:t>
            </a:r>
            <a:r>
              <a:rPr lang="cs-CZ" dirty="0"/>
              <a:t>otevřeném </a:t>
            </a:r>
            <a:r>
              <a:rPr lang="cs-CZ" dirty="0" err="1"/>
              <a:t>repozitáři</a:t>
            </a:r>
            <a:r>
              <a:rPr lang="cs-CZ" dirty="0"/>
              <a:t> (</a:t>
            </a:r>
            <a:r>
              <a:rPr lang="cs-CZ" dirty="0" err="1" smtClean="0"/>
              <a:t>autoarchivuje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zlatá cesta </a:t>
            </a:r>
            <a:r>
              <a:rPr lang="cs-CZ" dirty="0" smtClean="0"/>
              <a:t>– publikace článku v </a:t>
            </a:r>
            <a:r>
              <a:rPr lang="cs-CZ" dirty="0"/>
              <a:t>otevřeném recenzovaném časopisu; u některých otevřených časopisů je placen publikační </a:t>
            </a:r>
            <a:r>
              <a:rPr lang="cs-CZ" dirty="0" smtClean="0"/>
              <a:t>poplatek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veda.fhs.cuni.cz/</a:t>
            </a:r>
            <a:r>
              <a:rPr lang="cs-CZ" dirty="0" err="1" smtClean="0">
                <a:hlinkClick r:id="rId2"/>
              </a:rPr>
              <a:t>FHSVEDA-77.html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OVV FHS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knihovna.fhs.cuni.cz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KFHS-82.html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358266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6438" y="389914"/>
            <a:ext cx="10515600" cy="1325563"/>
          </a:xfrm>
        </p:spPr>
        <p:txBody>
          <a:bodyPr>
            <a:normAutofit/>
          </a:bodyPr>
          <a:lstStyle/>
          <a:p>
            <a:r>
              <a:rPr lang="cs-CZ" sz="3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„Predátoři“ – nakladatelství, konference, časopisy…</a:t>
            </a:r>
            <a:endParaRPr lang="cs-CZ" sz="33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4456" y="1825624"/>
            <a:ext cx="8349343" cy="29084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Komerčními </a:t>
            </a:r>
            <a:r>
              <a:rPr lang="cs-CZ" sz="2500" b="1" dirty="0">
                <a:latin typeface="Cambria" panose="02040503050406030204" pitchFamily="18" charset="0"/>
                <a:ea typeface="Cambria" panose="02040503050406030204" pitchFamily="18" charset="0"/>
              </a:rPr>
              <a:t>subjekty vydávající se za poskytovatele služeb pro vědeckou </a:t>
            </a:r>
            <a:r>
              <a:rPr lang="cs-CZ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komunitu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cíl:  </a:t>
            </a: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zisku skrze autorské poplatky, aniž by </a:t>
            </a:r>
            <a:r>
              <a:rPr lang="cs-CZ" sz="2500" b="1" dirty="0">
                <a:latin typeface="Cambria" panose="02040503050406030204" pitchFamily="18" charset="0"/>
                <a:ea typeface="Cambria" panose="02040503050406030204" pitchFamily="18" charset="0"/>
              </a:rPr>
              <a:t>dodržovali zavedené standardy vědecké komunikace a etiky </a:t>
            </a:r>
            <a:endParaRPr lang="cs-CZ" sz="25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agresivní </a:t>
            </a: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(spamová) emailová kampaň, nabídky možností publikace, editorství, členství v redakční radě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neznámí </a:t>
            </a: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editoři a členové redakčních rad, členové mnohdy fiktivní nebo uvádění bez jejich vědomí;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žádné</a:t>
            </a:r>
            <a:r>
              <a:rPr lang="cs-CZ" sz="2500" b="1" dirty="0">
                <a:latin typeface="Cambria" panose="02040503050406030204" pitchFamily="18" charset="0"/>
                <a:ea typeface="Cambria" panose="02040503050406030204" pitchFamily="18" charset="0"/>
              </a:rPr>
              <a:t>, fiktivní nebo nenáročné recenzní řízení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autorům někdy bývá ihned sděleno, že článek je přijat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zaslán sice posudek, ale velmi formální, vypracovaný podle šablony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komentáře a doporučení k přepracování velmi mírné, nepočetné a často zaměřené jen na formality (citační styl). </a:t>
            </a:r>
          </a:p>
          <a:p>
            <a:pPr fontAlgn="auto">
              <a:spcAft>
                <a:spcPts val="0"/>
              </a:spcAft>
              <a:defRPr/>
            </a:pPr>
            <a:endParaRPr lang="cs-CZ" dirty="0" smtClean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8" y="1783080"/>
            <a:ext cx="1967345" cy="29510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96438" y="5021035"/>
            <a:ext cx="951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Cambria" panose="02040503050406030204" pitchFamily="18" charset="0"/>
              </a:rPr>
              <a:t>Blíže </a:t>
            </a:r>
            <a:r>
              <a:rPr lang="cs-CZ" b="1" dirty="0">
                <a:latin typeface="Cambria" panose="02040503050406030204" pitchFamily="18" charset="0"/>
              </a:rPr>
              <a:t>viz opatření proděkanů 2/2016 </a:t>
            </a:r>
            <a:r>
              <a:rPr lang="cs-CZ" b="1" dirty="0">
                <a:latin typeface="Cambria" panose="02040503050406030204" pitchFamily="18" charset="0"/>
                <a:hlinkClick r:id="rId3"/>
              </a:rPr>
              <a:t>https://</a:t>
            </a:r>
            <a:r>
              <a:rPr lang="cs-CZ" b="1" dirty="0" err="1" smtClean="0">
                <a:latin typeface="Cambria" panose="02040503050406030204" pitchFamily="18" charset="0"/>
                <a:hlinkClick r:id="rId3"/>
              </a:rPr>
              <a:t>fhs.cuni.cz</a:t>
            </a:r>
            <a:r>
              <a:rPr lang="cs-CZ" b="1" dirty="0" smtClean="0">
                <a:latin typeface="Cambria" panose="02040503050406030204" pitchFamily="18" charset="0"/>
                <a:hlinkClick r:id="rId3"/>
              </a:rPr>
              <a:t>/FHS-</a:t>
            </a:r>
            <a:r>
              <a:rPr lang="cs-CZ" b="1" dirty="0" err="1" smtClean="0">
                <a:latin typeface="Cambria" panose="02040503050406030204" pitchFamily="18" charset="0"/>
                <a:hlinkClick r:id="rId3"/>
              </a:rPr>
              <a:t>1313.html</a:t>
            </a:r>
            <a:endParaRPr lang="cs-CZ" b="1" dirty="0" smtClean="0">
              <a:latin typeface="Cambria" panose="020405030504060302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Cambria" panose="02040503050406030204" pitchFamily="18" charset="0"/>
              </a:rPr>
              <a:t>Centrum UK pro podporu Open Science: </a:t>
            </a:r>
            <a:r>
              <a:rPr lang="cs-CZ" b="1" dirty="0" smtClean="0">
                <a:latin typeface="Cambria" panose="02040503050406030204" pitchFamily="18" charset="0"/>
                <a:hlinkClick r:id="rId4"/>
              </a:rPr>
              <a:t>https</a:t>
            </a:r>
            <a:r>
              <a:rPr lang="cs-CZ" b="1" dirty="0">
                <a:latin typeface="Cambria" panose="02040503050406030204" pitchFamily="18" charset="0"/>
                <a:hlinkClick r:id="rId4"/>
              </a:rPr>
              <a:t>://</a:t>
            </a:r>
            <a:r>
              <a:rPr lang="cs-CZ" b="1" dirty="0" err="1" smtClean="0">
                <a:latin typeface="Cambria" panose="02040503050406030204" pitchFamily="18" charset="0"/>
                <a:hlinkClick r:id="rId4"/>
              </a:rPr>
              <a:t>openscience.cuni.cz</a:t>
            </a:r>
            <a:r>
              <a:rPr lang="cs-CZ" b="1" dirty="0" smtClean="0">
                <a:latin typeface="Cambria" panose="02040503050406030204" pitchFamily="18" charset="0"/>
                <a:hlinkClick r:id="rId4"/>
              </a:rPr>
              <a:t>/</a:t>
            </a:r>
            <a:r>
              <a:rPr lang="cs-CZ" b="1" dirty="0" err="1" smtClean="0">
                <a:latin typeface="Cambria" panose="02040503050406030204" pitchFamily="18" charset="0"/>
                <a:hlinkClick r:id="rId4"/>
              </a:rPr>
              <a:t>OSCI-36.html</a:t>
            </a:r>
            <a:r>
              <a:rPr lang="cs-CZ" b="1" dirty="0" smtClean="0">
                <a:latin typeface="Cambria" panose="02040503050406030204" pitchFamily="18" charset="0"/>
              </a:rPr>
              <a:t>  </a:t>
            </a:r>
            <a:endParaRPr lang="cs-CZ" b="1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57546" y="12913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Etické aspekty realizace výzkumné a tvůrčí činnosti na FHS UK</a:t>
            </a:r>
            <a:endParaRPr lang="cs-CZ" sz="5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Etika ve výzkumu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UK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7716"/>
            <a:ext cx="4553932" cy="2865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b="1" dirty="0" smtClean="0"/>
              <a:t>Komise pro etiku ve výzkumu FHS UK </a:t>
            </a:r>
            <a:r>
              <a:rPr lang="cs-CZ" dirty="0" smtClean="0"/>
              <a:t>(neplést s Etickou komisí!)</a:t>
            </a:r>
          </a:p>
          <a:p>
            <a:r>
              <a:rPr lang="cs-CZ" dirty="0" smtClean="0"/>
              <a:t>Etické aspekty výzkumu (lidští účastníci, ochrana osobních údajů, informované souhlasy, citlivý přístup k ohroženým skupinám…)</a:t>
            </a:r>
          </a:p>
          <a:p>
            <a:r>
              <a:rPr lang="cs-CZ" dirty="0" smtClean="0"/>
              <a:t>Konzultace, stanoviska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42" y="675412"/>
            <a:ext cx="6516009" cy="618258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4592426"/>
            <a:ext cx="4553932" cy="83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veda.fhs.cuni.cz/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FHSVEDA-28.html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5638801"/>
            <a:ext cx="4553932" cy="83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veda@fhs.cuni.cz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Komise pro etiku ve výzkumu (KEV) na FHS UK</a:t>
            </a:r>
            <a:endParaRPr lang="cs-CZ" sz="4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Konzultuje </a:t>
            </a:r>
            <a:r>
              <a:rPr lang="cs-CZ" dirty="0">
                <a:latin typeface="Cambria" panose="02040503050406030204" pitchFamily="18" charset="0"/>
              </a:rPr>
              <a:t>etické aspekty návrhů výzkumných projektů realizovaných na </a:t>
            </a:r>
            <a:r>
              <a:rPr lang="cs-CZ" dirty="0" smtClean="0">
                <a:latin typeface="Cambria" panose="02040503050406030204" pitchFamily="18" charset="0"/>
              </a:rPr>
              <a:t>FHS (zejména projekty se zranitelnými participanty). 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Vydává doporučení a stanoviska k návrhům výzkumných projektů. 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Cambria" panose="02040503050406030204" pitchFamily="18" charset="0"/>
              </a:rPr>
              <a:t>!V řadě případů je stanovisko KEV potřebné jako součást grantové žádosti nebo publikačního výstupu!</a:t>
            </a:r>
          </a:p>
          <a:p>
            <a:r>
              <a:rPr lang="cs-CZ" sz="2600" dirty="0" smtClean="0">
                <a:latin typeface="Cambria" panose="02040503050406030204" pitchFamily="18" charset="0"/>
              </a:rPr>
              <a:t>Kontaktní osoba KEV: Renata Wilflingová (</a:t>
            </a:r>
            <a:r>
              <a:rPr lang="cs-CZ" sz="2600" dirty="0" smtClean="0">
                <a:latin typeface="Cambria" panose="02040503050406030204" pitchFamily="18" charset="0"/>
                <a:hlinkClick r:id="rId2"/>
              </a:rPr>
              <a:t>renata.wilflingova@fhs.cuni.cz</a:t>
            </a:r>
            <a:r>
              <a:rPr lang="cs-CZ" sz="2600" dirty="0" smtClean="0">
                <a:latin typeface="Cambria" panose="02040503050406030204" pitchFamily="18" charset="0"/>
              </a:rPr>
              <a:t>) </a:t>
            </a:r>
            <a:endParaRPr lang="cs-CZ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46365" y="2562112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latin typeface="Cambria" panose="02040503050406030204" pitchFamily="18" charset="0"/>
              </a:rPr>
              <a:t>Děkujeme za pozornost</a:t>
            </a:r>
            <a:endParaRPr lang="cs-CZ" b="1" dirty="0">
              <a:latin typeface="Cambria" panose="0204050305040603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0" y="778327"/>
            <a:ext cx="6408420" cy="1981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98121" y="4160379"/>
            <a:ext cx="925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mbria" panose="02040503050406030204" pitchFamily="18" charset="0"/>
              </a:rPr>
              <a:t>Oddělení pro vědu a výzkum</a:t>
            </a:r>
          </a:p>
          <a:p>
            <a:pPr algn="ctr"/>
            <a:r>
              <a:rPr lang="cs-CZ" dirty="0">
                <a:latin typeface="Cambria" panose="02040503050406030204" pitchFamily="18" charset="0"/>
                <a:hlinkClick r:id="rId3"/>
              </a:rPr>
              <a:t>veda@fhs.cuni.cz</a:t>
            </a:r>
            <a:r>
              <a:rPr lang="cs-CZ" dirty="0">
                <a:latin typeface="Cambria" panose="02040503050406030204" pitchFamily="18" charset="0"/>
              </a:rPr>
              <a:t> </a:t>
            </a:r>
          </a:p>
          <a:p>
            <a:pPr algn="ctr"/>
            <a:endParaRPr lang="cs-CZ" b="1" dirty="0" smtClean="0">
              <a:latin typeface="Cambria" panose="02040503050406030204" pitchFamily="18" charset="0"/>
            </a:endParaRPr>
          </a:p>
          <a:p>
            <a:pPr algn="ctr"/>
            <a:r>
              <a:rPr lang="cs-CZ" dirty="0">
                <a:latin typeface="Cambria" panose="02040503050406030204" pitchFamily="18" charset="0"/>
                <a:hlinkClick r:id="rId4"/>
              </a:rPr>
              <a:t>https://</a:t>
            </a:r>
            <a:r>
              <a:rPr lang="cs-CZ" dirty="0" smtClean="0">
                <a:latin typeface="Cambria" panose="02040503050406030204" pitchFamily="18" charset="0"/>
                <a:hlinkClick r:id="rId4"/>
              </a:rPr>
              <a:t>fhs.cuni.cz/FHS-11.html</a:t>
            </a:r>
            <a:endParaRPr lang="cs-CZ" dirty="0" smtClean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86319" y="678730"/>
            <a:ext cx="10515600" cy="49948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 </a:t>
            </a: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hledat informace o podpoře vědecké a tvůrčí činnosti doktorských </a:t>
            </a: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studentů a studentek FHS UK?</a:t>
            </a:r>
            <a:endParaRPr lang="cs-CZ" sz="50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89813"/>
              </p:ext>
            </p:extLst>
          </p:nvPr>
        </p:nvGraphicFramePr>
        <p:xfrm>
          <a:off x="838200" y="1408387"/>
          <a:ext cx="10615612" cy="299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903">
                  <a:extLst>
                    <a:ext uri="{9D8B030D-6E8A-4147-A177-3AD203B41FA5}">
                      <a16:colId xmlns:a16="http://schemas.microsoft.com/office/drawing/2014/main" val="2531433052"/>
                    </a:ext>
                  </a:extLst>
                </a:gridCol>
                <a:gridCol w="265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5258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latin typeface="+mn-lt"/>
                          <a:hlinkClick r:id="rId2"/>
                        </a:rPr>
                        <a:t>veda@fhs.cuni.cz</a:t>
                      </a:r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Místnosti 1.23 a 1.24</a:t>
                      </a:r>
                    </a:p>
                    <a:p>
                      <a:pPr algn="ctr"/>
                      <a:r>
                        <a:rPr lang="cs-CZ" sz="15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https://veda.fhs.cuni.cz/</a:t>
                      </a:r>
                      <a:r>
                        <a:rPr lang="cs-CZ" sz="1500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FHSVEDA-1.html</a:t>
                      </a:r>
                      <a:endParaRPr lang="cs-CZ" sz="150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Prof. Dr. phil. Pavel Himl</a:t>
                      </a:r>
                      <a:endParaRPr lang="cs-CZ" sz="15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cs-CZ" sz="15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Proděkan</a:t>
                      </a:r>
                      <a:r>
                        <a:rPr lang="cs-CZ" sz="15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pro vědu a výzkum</a:t>
                      </a:r>
                    </a:p>
                    <a:p>
                      <a:pPr algn="ctr"/>
                      <a:r>
                        <a:rPr lang="cs-CZ" sz="1500" b="0" baseline="0" dirty="0" smtClean="0">
                          <a:latin typeface="+mn-lt"/>
                          <a:hlinkClick r:id="rId3"/>
                        </a:rPr>
                        <a:t>pavel.himl@fhs.cuni.cz</a:t>
                      </a:r>
                      <a:r>
                        <a:rPr lang="cs-CZ" sz="1500" b="0" baseline="0" dirty="0" smtClean="0"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Ing. Jan Bělonožník</a:t>
                      </a:r>
                    </a:p>
                    <a:p>
                      <a:pPr algn="ctr"/>
                      <a:r>
                        <a:rPr lang="cs-CZ" sz="15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Vedoucí oddělení</a:t>
                      </a:r>
                    </a:p>
                    <a:p>
                      <a:pPr algn="ctr"/>
                      <a:r>
                        <a:rPr lang="cs-CZ" sz="1500" b="0" dirty="0" smtClean="0">
                          <a:latin typeface="+mn-lt"/>
                          <a:hlinkClick r:id="rId4"/>
                        </a:rPr>
                        <a:t>jan.belonoznik@fhs.cuni.cz</a:t>
                      </a:r>
                      <a:r>
                        <a:rPr lang="cs-CZ" sz="1500" b="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COOPERATIO</a:t>
                      </a:r>
                      <a:endParaRPr lang="cs-CZ" sz="15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cs-CZ" sz="1500" b="0" baseline="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Mgr.</a:t>
                      </a:r>
                      <a:r>
                        <a:rPr lang="cs-CZ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Renata Wilflingová</a:t>
                      </a:r>
                      <a:endParaRPr lang="cs-CZ" sz="15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cs-CZ" sz="1500" b="0" dirty="0" smtClean="0">
                        <a:latin typeface="+mn-lt"/>
                        <a:hlinkClick r:id="rId4"/>
                      </a:endParaRPr>
                    </a:p>
                    <a:p>
                      <a:pPr algn="ctr"/>
                      <a:r>
                        <a:rPr lang="cs-CZ" sz="1500" b="0" dirty="0" smtClean="0">
                          <a:latin typeface="+mn-lt"/>
                          <a:hlinkClick r:id="rId4"/>
                        </a:rPr>
                        <a:t>renata.wilflingova@fhs.cuni.cz</a:t>
                      </a:r>
                      <a:r>
                        <a:rPr lang="cs-CZ" sz="1500" b="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COOPERATIO, RUV, KEV</a:t>
                      </a:r>
                      <a:endParaRPr lang="cs-CZ" sz="15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078"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smtClean="0">
                          <a:latin typeface="+mn-lt"/>
                        </a:rPr>
                        <a:t>Mgr. Eva Benešová</a:t>
                      </a:r>
                    </a:p>
                    <a:p>
                      <a:pPr algn="ctr"/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 smtClean="0">
                          <a:latin typeface="+mn-lt"/>
                          <a:hlinkClick r:id="rId5"/>
                        </a:rPr>
                        <a:t>eva.benesova@fhs.cuni.cz</a:t>
                      </a:r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 smtClean="0">
                          <a:latin typeface="+mn-lt"/>
                        </a:rPr>
                        <a:t>GA ČR, GA UK, SVV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smtClean="0">
                          <a:latin typeface="+mn-lt"/>
                        </a:rPr>
                        <a:t>Mgr. Amal Klimtová</a:t>
                      </a:r>
                    </a:p>
                    <a:p>
                      <a:pPr algn="ctr"/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 err="1" smtClean="0">
                          <a:latin typeface="+mn-lt"/>
                          <a:hlinkClick r:id="rId6"/>
                        </a:rPr>
                        <a:t>amal.klimtova@fhs.cuni.cz</a:t>
                      </a:r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Evropské a mezinárodní projekty (H2020, ERC, ad.), UNCE</a:t>
                      </a:r>
                      <a:endParaRPr lang="cs-CZ" sz="15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smtClean="0">
                          <a:latin typeface="+mn-lt"/>
                        </a:rPr>
                        <a:t>Mgr. Martin Mišúr, Ph.D.</a:t>
                      </a:r>
                    </a:p>
                    <a:p>
                      <a:pPr algn="ctr"/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 err="1" smtClean="0">
                          <a:latin typeface="+mn-lt"/>
                          <a:hlinkClick r:id="rId7"/>
                        </a:rPr>
                        <a:t>martin.misur@fhs.cuni.cz</a:t>
                      </a:r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 smtClean="0">
                          <a:latin typeface="+mn-lt"/>
                        </a:rPr>
                        <a:t>Hodnocení vědy, publikační činnost</a:t>
                      </a:r>
                    </a:p>
                    <a:p>
                      <a:pPr algn="ctr"/>
                      <a:endParaRPr lang="cs-CZ" sz="15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latin typeface="+mn-lt"/>
                        </a:rPr>
                        <a:t>Ing.</a:t>
                      </a:r>
                      <a:r>
                        <a:rPr lang="cs-CZ" sz="1500" b="1" baseline="0" dirty="0" smtClean="0">
                          <a:latin typeface="+mn-lt"/>
                        </a:rPr>
                        <a:t> Jana Klopfštocková</a:t>
                      </a:r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endParaRPr lang="cs-CZ" sz="1500" dirty="0" smtClean="0">
                        <a:latin typeface="+mn-lt"/>
                        <a:hlinkClick r:id="rId8"/>
                      </a:endParaRPr>
                    </a:p>
                    <a:p>
                      <a:pPr algn="ctr"/>
                      <a:r>
                        <a:rPr lang="cs-CZ" sz="1500" dirty="0" err="1" smtClean="0">
                          <a:latin typeface="+mn-lt"/>
                          <a:hlinkClick r:id="rId8"/>
                        </a:rPr>
                        <a:t>jana.klopfstockova@fhs.cuni.cz</a:t>
                      </a:r>
                      <a:endParaRPr lang="cs-CZ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500" smtClean="0">
                          <a:latin typeface="+mn-lt"/>
                        </a:rPr>
                        <a:t>Erasmus</a:t>
                      </a:r>
                      <a:r>
                        <a:rPr lang="cs-CZ" sz="1500" dirty="0" smtClean="0">
                          <a:latin typeface="+mn-lt"/>
                        </a:rPr>
                        <a:t>+, </a:t>
                      </a:r>
                      <a:r>
                        <a:rPr lang="cs-CZ" sz="1500" dirty="0" err="1" smtClean="0">
                          <a:latin typeface="+mn-lt"/>
                        </a:rPr>
                        <a:t>4EU</a:t>
                      </a:r>
                      <a:r>
                        <a:rPr lang="cs-CZ" sz="1500" dirty="0" smtClean="0">
                          <a:latin typeface="+mn-lt"/>
                        </a:rPr>
                        <a:t>+, Program Start</a:t>
                      </a:r>
                      <a:endParaRPr lang="cs-CZ" sz="15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</a:rPr>
              <a:t>I. Oddělení pro vědu a výzkum</a:t>
            </a:r>
            <a:endParaRPr lang="cs-CZ" sz="4000" b="1" dirty="0">
              <a:latin typeface="Cambria" panose="0204050305040603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6" y="4594380"/>
            <a:ext cx="10665278" cy="18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II. Webové stránky OVV FHS UK</a:t>
            </a:r>
            <a:endParaRPr lang="cs-CZ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63836" cy="701444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/>
                </a:solidFill>
              </a:rPr>
              <a:t>veda.fhs.cuni.cz/</a:t>
            </a:r>
            <a:r>
              <a:rPr lang="cs-CZ" u="sng" dirty="0" err="1" smtClean="0">
                <a:solidFill>
                  <a:schemeClr val="accent5"/>
                </a:solidFill>
              </a:rPr>
              <a:t>FHSVEDA-1.html</a:t>
            </a:r>
            <a:endParaRPr lang="cs-CZ" u="sng" dirty="0">
              <a:solidFill>
                <a:schemeClr val="accent5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1729"/>
          <a:stretch/>
        </p:blipFill>
        <p:spPr>
          <a:xfrm>
            <a:off x="6783185" y="1514906"/>
            <a:ext cx="5408815" cy="53430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5"/>
          <a:stretch/>
        </p:blipFill>
        <p:spPr>
          <a:xfrm>
            <a:off x="673851" y="2662006"/>
            <a:ext cx="5737200" cy="28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191" y="1706252"/>
            <a:ext cx="10515600" cy="408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Zdroje finanční  </a:t>
            </a: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</a:rPr>
              <a:t>podpory vědy a výzkumu pro doktorandy </a:t>
            </a: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a doktorandky </a:t>
            </a:r>
          </a:p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na </a:t>
            </a: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</a:rPr>
              <a:t>FHS UK</a:t>
            </a:r>
            <a:endParaRPr lang="cs-CZ" sz="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A) Dotační programy a granty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690688"/>
            <a:ext cx="7173885" cy="49457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latin typeface="Cambria" panose="02040503050406030204" pitchFamily="18" charset="0"/>
              </a:rPr>
              <a:t>Institucionální </a:t>
            </a:r>
            <a:r>
              <a:rPr lang="cs-CZ" altLang="cs-CZ" b="1" dirty="0" smtClean="0">
                <a:latin typeface="Cambria" panose="02040503050406030204" pitchFamily="18" charset="0"/>
              </a:rPr>
              <a:t>financování</a:t>
            </a:r>
            <a:endParaRPr lang="cs-CZ" altLang="cs-CZ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 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000000"/>
                </a:solidFill>
                <a:latin typeface="Cambria" panose="02040503050406030204" pitchFamily="18" charset="0"/>
              </a:rPr>
              <a:t>Účelové financování: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granty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na konkrétní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projekty, pro Ph.D. zejména </a:t>
            </a:r>
            <a:r>
              <a:rPr lang="cs-CZ" alt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Grantová agentura UK (GAUK), Specifický vysokoškolský výzkum (SVV)</a:t>
            </a: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8" y="1753124"/>
            <a:ext cx="4086630" cy="39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GRANTY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Grantová agentura Univerzity Karlovy (GA UK)</a:t>
            </a:r>
            <a:endParaRPr lang="cs-CZ" sz="3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ambria" panose="02040503050406030204" pitchFamily="18" charset="0"/>
              </a:rPr>
              <a:t>Každoroční soutěž studentských </a:t>
            </a:r>
            <a:r>
              <a:rPr lang="cs-CZ" b="1" dirty="0" smtClean="0">
                <a:latin typeface="Cambria" panose="02040503050406030204" pitchFamily="18" charset="0"/>
              </a:rPr>
              <a:t>vědeckých</a:t>
            </a:r>
            <a:r>
              <a:rPr lang="cs-CZ" dirty="0" smtClean="0">
                <a:latin typeface="Cambria" panose="02040503050406030204" pitchFamily="18" charset="0"/>
              </a:rPr>
              <a:t> projektů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Relevantní dokumenty: Opatření rektora č. 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36/2023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u="sng" dirty="0" smtClean="0">
                <a:latin typeface="Cambria" panose="02040503050406030204" pitchFamily="18" charset="0"/>
                <a:hlinkClick r:id="rId2"/>
              </a:rPr>
              <a:t>38/2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0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22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Určeno pro studující </a:t>
            </a:r>
            <a:r>
              <a:rPr lang="cs-CZ" b="1" dirty="0" smtClean="0">
                <a:latin typeface="Cambria" panose="02040503050406030204" pitchFamily="18" charset="0"/>
              </a:rPr>
              <a:t>magisterských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b="1" dirty="0" smtClean="0">
                <a:latin typeface="Cambria" panose="02040503050406030204" pitchFamily="18" charset="0"/>
              </a:rPr>
              <a:t>doktorských</a:t>
            </a:r>
            <a:r>
              <a:rPr lang="cs-CZ" dirty="0" smtClean="0">
                <a:latin typeface="Cambria" panose="02040503050406030204" pitchFamily="18" charset="0"/>
              </a:rPr>
              <a:t> programů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 panose="02040503050406030204" pitchFamily="18" charset="0"/>
              </a:rPr>
              <a:t>(POZOR! Přihlášku může podat pouze studující ve standardní době studia!)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Součástí řešitelského kolektivu musí být </a:t>
            </a:r>
            <a:r>
              <a:rPr lang="cs-CZ" b="1" dirty="0" smtClean="0">
                <a:latin typeface="Cambria" panose="02040503050406030204" pitchFamily="18" charset="0"/>
              </a:rPr>
              <a:t>vedoucí</a:t>
            </a:r>
            <a:r>
              <a:rPr lang="cs-CZ" dirty="0" smtClean="0">
                <a:latin typeface="Cambria" panose="02040503050406030204" pitchFamily="18" charset="0"/>
              </a:rPr>
              <a:t> hlavního řešitele/</a:t>
            </a:r>
            <a:r>
              <a:rPr lang="cs-CZ" dirty="0" err="1" smtClean="0">
                <a:latin typeface="Cambria" panose="02040503050406030204" pitchFamily="18" charset="0"/>
              </a:rPr>
              <a:t>ky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Délka projektu 1 – 3 roky; max. 300 tis. Kč ročně (mzdy, stipendia, pobytové náklady, služby, materiál).</a:t>
            </a:r>
          </a:p>
          <a:p>
            <a:r>
              <a:rPr lang="cs-CZ" b="1" dirty="0" smtClean="0">
                <a:latin typeface="Cambria" panose="02040503050406030204" pitchFamily="18" charset="0"/>
              </a:rPr>
              <a:t>Výstup projektu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dirty="0">
                <a:latin typeface="Cambria" panose="02040503050406030204" pitchFamily="18" charset="0"/>
              </a:rPr>
              <a:t>pouze </a:t>
            </a:r>
            <a:r>
              <a:rPr lang="cs-CZ" b="1" dirty="0" smtClean="0">
                <a:latin typeface="Cambria" panose="02040503050406030204" pitchFamily="18" charset="0"/>
              </a:rPr>
              <a:t>původní (recenzovaná) publikace </a:t>
            </a:r>
            <a:r>
              <a:rPr lang="cs-CZ" b="1" dirty="0">
                <a:latin typeface="Cambria" panose="02040503050406030204" pitchFamily="18" charset="0"/>
              </a:rPr>
              <a:t>přijatá do </a:t>
            </a:r>
            <a:r>
              <a:rPr lang="cs-CZ" b="1" dirty="0" smtClean="0">
                <a:latin typeface="Cambria" panose="02040503050406030204" pitchFamily="18" charset="0"/>
              </a:rPr>
              <a:t>tisku</a:t>
            </a:r>
            <a:r>
              <a:rPr lang="cs-CZ" dirty="0">
                <a:latin typeface="Cambria" panose="02040503050406030204" pitchFamily="18" charset="0"/>
              </a:rPr>
              <a:t>;</a:t>
            </a:r>
            <a:r>
              <a:rPr lang="cs-CZ" dirty="0" smtClean="0">
                <a:latin typeface="Cambria" panose="02040503050406030204" pitchFamily="18" charset="0"/>
              </a:rPr>
              <a:t> V </a:t>
            </a:r>
            <a:r>
              <a:rPr lang="cs-CZ" dirty="0">
                <a:latin typeface="Cambria" panose="02040503050406030204" pitchFamily="18" charset="0"/>
              </a:rPr>
              <a:t>případě sekce </a:t>
            </a:r>
            <a:r>
              <a:rPr lang="cs-CZ" dirty="0" smtClean="0">
                <a:latin typeface="Cambria" panose="02040503050406030204" pitchFamily="18" charset="0"/>
              </a:rPr>
              <a:t>C (lékařské vědy) se povinně </a:t>
            </a:r>
            <a:r>
              <a:rPr lang="cs-CZ" dirty="0">
                <a:latin typeface="Cambria" panose="02040503050406030204" pitchFamily="18" charset="0"/>
              </a:rPr>
              <a:t>jedná o publikaci v impaktovaném časopise;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 případě </a:t>
            </a:r>
            <a:r>
              <a:rPr lang="cs-CZ" dirty="0">
                <a:latin typeface="Cambria" panose="02040503050406030204" pitchFamily="18" charset="0"/>
              </a:rPr>
              <a:t>k</a:t>
            </a:r>
            <a:r>
              <a:rPr lang="cs-CZ" dirty="0" smtClean="0">
                <a:latin typeface="Cambria" panose="02040503050406030204" pitchFamily="18" charset="0"/>
              </a:rPr>
              <a:t>linických zkoušek/Práce se zvířaty =&gt; vyjádření </a:t>
            </a:r>
            <a:r>
              <a:rPr lang="cs-CZ" b="1" dirty="0" smtClean="0">
                <a:latin typeface="Cambria" panose="02040503050406030204" pitchFamily="18" charset="0"/>
              </a:rPr>
              <a:t>Komise pro etiku ve výzkumu!</a:t>
            </a:r>
          </a:p>
          <a:p>
            <a:pPr marL="0" indent="0">
              <a:buNone/>
            </a:pPr>
            <a:endParaRPr lang="cs-CZ" b="1" dirty="0" smtClean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2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583" y="365125"/>
            <a:ext cx="10803117" cy="1325563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Grantová agentura Univerzity Karlovy  (GA UK)</a:t>
            </a:r>
            <a:endParaRPr lang="cs-CZ" sz="3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 smtClean="0">
              <a:latin typeface="Cambria" panose="02040503050406030204" pitchFamily="18" charset="0"/>
            </a:endParaRPr>
          </a:p>
          <a:p>
            <a:r>
              <a:rPr lang="cs-CZ" b="1" dirty="0" smtClean="0">
                <a:latin typeface="Cambria" panose="02040503050406030204" pitchFamily="18" charset="0"/>
              </a:rPr>
              <a:t>Předkládání návrhů nových projektů od 3. října 2023 do </a:t>
            </a:r>
            <a:r>
              <a:rPr lang="cs-CZ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1. listopadu 2023</a:t>
            </a:r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prostřednictvím webové aplikace </a:t>
            </a:r>
            <a:r>
              <a:rPr lang="cs-CZ" dirty="0">
                <a:hlinkClick r:id="rId2"/>
              </a:rPr>
              <a:t>https://is.cuni.cz/webapps/?</a:t>
            </a:r>
            <a:r>
              <a:rPr lang="cs-CZ" dirty="0" smtClean="0">
                <a:hlinkClick r:id="rId2"/>
              </a:rPr>
              <a:t>lang=cs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Seminář pro žadatele </a:t>
            </a:r>
            <a:r>
              <a:rPr lang="cs-C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uskuteční ve středu </a:t>
            </a:r>
            <a:r>
              <a:rPr lang="cs-CZ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října 2023 </a:t>
            </a:r>
            <a:r>
              <a:rPr lang="cs-C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16:00 do 17:30</a:t>
            </a:r>
            <a:r>
              <a:rPr lang="cs-CZ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v budově FHS UK </a:t>
            </a:r>
            <a:r>
              <a:rPr lang="cs-C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seminární místnosti č. 2.01</a:t>
            </a:r>
            <a:r>
              <a:rPr lang="cs-CZ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cs-CZ" b="1" u="sng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cs-CZ" b="1" dirty="0" smtClean="0">
                <a:latin typeface="Cambria" panose="02040503050406030204" pitchFamily="18" charset="0"/>
              </a:rPr>
              <a:t>Podrobné </a:t>
            </a:r>
            <a:r>
              <a:rPr lang="cs-CZ" b="1" dirty="0" err="1" smtClean="0">
                <a:latin typeface="Cambria" panose="02040503050406030204" pitchFamily="18" charset="0"/>
              </a:rPr>
              <a:t>info</a:t>
            </a:r>
            <a:r>
              <a:rPr lang="cs-CZ" b="1" dirty="0" smtClean="0">
                <a:latin typeface="Cambria" panose="02040503050406030204" pitchFamily="18" charset="0"/>
              </a:rPr>
              <a:t> viz: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cuni.cz/UK-2446.html</a:t>
            </a:r>
            <a:endParaRPr lang="cs-CZ" dirty="0" smtClean="0"/>
          </a:p>
          <a:p>
            <a:pPr marL="0" indent="0">
              <a:buNone/>
            </a:pPr>
            <a:endParaRPr lang="cs-CZ" b="1" u="sng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Kontaktní </a:t>
            </a:r>
            <a:r>
              <a:rPr lang="cs-CZ" dirty="0">
                <a:latin typeface="Cambria" panose="02040503050406030204" pitchFamily="18" charset="0"/>
              </a:rPr>
              <a:t>osoba: </a:t>
            </a:r>
            <a:r>
              <a:rPr lang="cs-CZ" dirty="0" smtClean="0">
                <a:latin typeface="Cambria" panose="02040503050406030204" pitchFamily="18" charset="0"/>
              </a:rPr>
              <a:t>Mgr. Eva Benešová (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eva.benesova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hlinkClick r:id="rId4"/>
              </a:rPr>
              <a:t>@fhs.cuni.cz</a:t>
            </a:r>
            <a:r>
              <a:rPr lang="cs-CZ" dirty="0" smtClean="0">
                <a:latin typeface="Cambria" panose="02040503050406030204" pitchFamily="18" charset="0"/>
              </a:rPr>
              <a:t>) </a:t>
            </a: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2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1687</Words>
  <Application>Microsoft Office PowerPoint</Application>
  <PresentationFormat>Širokoúhlá obrazovka</PresentationFormat>
  <Paragraphs>219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Bahnschrift</vt:lpstr>
      <vt:lpstr>Bahnschrift SemiBold</vt:lpstr>
      <vt:lpstr>Calibri</vt:lpstr>
      <vt:lpstr>Calibri Light</vt:lpstr>
      <vt:lpstr>Cambria</vt:lpstr>
      <vt:lpstr>Wingdings</vt:lpstr>
      <vt:lpstr>Motiv Office</vt:lpstr>
      <vt:lpstr>Věda a výzkum na FHS UK základní informace k doktorskému studiu</vt:lpstr>
      <vt:lpstr>FHS UK jako vědecko-výzkumná organizace</vt:lpstr>
      <vt:lpstr>Prezentace aplikace PowerPoint</vt:lpstr>
      <vt:lpstr>I. Oddělení pro vědu a výzkum</vt:lpstr>
      <vt:lpstr>II. Webové stránky OVV FHS UK</vt:lpstr>
      <vt:lpstr>Prezentace aplikace PowerPoint</vt:lpstr>
      <vt:lpstr>A) Dotační programy a granty</vt:lpstr>
      <vt:lpstr>GRANTY Grantová agentura Univerzity Karlovy (GA UK)</vt:lpstr>
      <vt:lpstr>Grantová agentura Univerzity Karlovy  (GA UK)</vt:lpstr>
      <vt:lpstr>INSTITUCIONÁLNÍ PODPORA: Programy COOPERATIO</vt:lpstr>
      <vt:lpstr>INSTITUCIONÁLNÍ PODPORA: Programy COOPERATIO</vt:lpstr>
      <vt:lpstr>Program COOPERATIO</vt:lpstr>
      <vt:lpstr>Program COOPERATIO</vt:lpstr>
      <vt:lpstr>Poznámka k programům Cooperatio</vt:lpstr>
      <vt:lpstr>INSTITUCIONÁLNÍ PODPORA:  Specifický vysokoškolský výzkum (SVV)</vt:lpstr>
      <vt:lpstr>Publikační činnost</vt:lpstr>
      <vt:lpstr>Publikace</vt:lpstr>
      <vt:lpstr>Personální identifikátor výzkumníka</vt:lpstr>
      <vt:lpstr>Evidence publikací (vykazování)</vt:lpstr>
      <vt:lpstr>Ediční činnost na FHS UK</vt:lpstr>
      <vt:lpstr>„Predátoři“ – nakladatelství, konference, časopisy…</vt:lpstr>
      <vt:lpstr>Prezentace aplikace PowerPoint</vt:lpstr>
      <vt:lpstr>Etika ve výzkumu na UK</vt:lpstr>
      <vt:lpstr>Komise pro etiku ve výzkumu (KEV) na FHS UK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výzkum na FHS</dc:title>
  <dc:creator>Karolína Šedivcová</dc:creator>
  <cp:lastModifiedBy>Jan Bělonožník</cp:lastModifiedBy>
  <cp:revision>113</cp:revision>
  <cp:lastPrinted>2022-09-21T14:05:12Z</cp:lastPrinted>
  <dcterms:created xsi:type="dcterms:W3CDTF">2019-09-02T12:28:40Z</dcterms:created>
  <dcterms:modified xsi:type="dcterms:W3CDTF">2023-09-25T13:52:35Z</dcterms:modified>
</cp:coreProperties>
</file>