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8" r:id="rId6"/>
    <p:sldId id="259" r:id="rId7"/>
    <p:sldId id="260" r:id="rId8"/>
    <p:sldId id="264" r:id="rId9"/>
    <p:sldId id="271" r:id="rId10"/>
    <p:sldId id="266" r:id="rId11"/>
    <p:sldId id="267" r:id="rId12"/>
    <p:sldId id="261" r:id="rId13"/>
    <p:sldId id="262" r:id="rId14"/>
    <p:sldId id="268" r:id="rId15"/>
    <p:sldId id="269" r:id="rId16"/>
    <p:sldId id="270" r:id="rId17"/>
    <p:sldId id="272" r:id="rId18"/>
    <p:sldId id="265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75FF9-968A-43BF-95B8-B7B871D3A803}" v="3" dt="2023-05-17T13:51:18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Matuszková" userId="4b01be16-3245-47f5-b609-c9a3d91d1018" providerId="ADAL" clId="{48F75FF9-968A-43BF-95B8-B7B871D3A803}"/>
    <pc:docChg chg="undo custSel modSld">
      <pc:chgData name="Alena Matuszková" userId="4b01be16-3245-47f5-b609-c9a3d91d1018" providerId="ADAL" clId="{48F75FF9-968A-43BF-95B8-B7B871D3A803}" dt="2023-05-17T13:47:40.746" v="47"/>
      <pc:docMkLst>
        <pc:docMk/>
      </pc:docMkLst>
      <pc:sldChg chg="modTransition">
        <pc:chgData name="Alena Matuszková" userId="4b01be16-3245-47f5-b609-c9a3d91d1018" providerId="ADAL" clId="{48F75FF9-968A-43BF-95B8-B7B871D3A803}" dt="2023-05-17T13:47:40.746" v="47"/>
        <pc:sldMkLst>
          <pc:docMk/>
          <pc:sldMk cId="4096098434" sldId="257"/>
        </pc:sldMkLst>
      </pc:sldChg>
      <pc:sldChg chg="modSp mod modTransition">
        <pc:chgData name="Alena Matuszková" userId="4b01be16-3245-47f5-b609-c9a3d91d1018" providerId="ADAL" clId="{48F75FF9-968A-43BF-95B8-B7B871D3A803}" dt="2023-05-17T13:47:40.746" v="47"/>
        <pc:sldMkLst>
          <pc:docMk/>
          <pc:sldMk cId="3152671406" sldId="258"/>
        </pc:sldMkLst>
        <pc:spChg chg="mod">
          <ac:chgData name="Alena Matuszková" userId="4b01be16-3245-47f5-b609-c9a3d91d1018" providerId="ADAL" clId="{48F75FF9-968A-43BF-95B8-B7B871D3A803}" dt="2023-05-17T07:48:48.769" v="40" actId="120"/>
          <ac:spMkLst>
            <pc:docMk/>
            <pc:sldMk cId="3152671406" sldId="258"/>
            <ac:spMk id="3" creationId="{831841B1-C196-EC88-8C69-393C3D1D3337}"/>
          </ac:spMkLst>
        </pc:spChg>
      </pc:sldChg>
      <pc:sldChg chg="modTransition">
        <pc:chgData name="Alena Matuszková" userId="4b01be16-3245-47f5-b609-c9a3d91d1018" providerId="ADAL" clId="{48F75FF9-968A-43BF-95B8-B7B871D3A803}" dt="2023-05-17T13:47:40.746" v="47"/>
        <pc:sldMkLst>
          <pc:docMk/>
          <pc:sldMk cId="2432336663" sldId="259"/>
        </pc:sldMkLst>
      </pc:sldChg>
      <pc:sldChg chg="modTransition">
        <pc:chgData name="Alena Matuszková" userId="4b01be16-3245-47f5-b609-c9a3d91d1018" providerId="ADAL" clId="{48F75FF9-968A-43BF-95B8-B7B871D3A803}" dt="2023-05-17T13:47:40.746" v="47"/>
        <pc:sldMkLst>
          <pc:docMk/>
          <pc:sldMk cId="2938196736" sldId="260"/>
        </pc:sldMkLst>
      </pc:sldChg>
      <pc:sldChg chg="modSp mod modTransition">
        <pc:chgData name="Alena Matuszková" userId="4b01be16-3245-47f5-b609-c9a3d91d1018" providerId="ADAL" clId="{48F75FF9-968A-43BF-95B8-B7B871D3A803}" dt="2023-05-17T13:47:40.746" v="47"/>
        <pc:sldMkLst>
          <pc:docMk/>
          <pc:sldMk cId="1707487492" sldId="261"/>
        </pc:sldMkLst>
        <pc:spChg chg="mod">
          <ac:chgData name="Alena Matuszková" userId="4b01be16-3245-47f5-b609-c9a3d91d1018" providerId="ADAL" clId="{48F75FF9-968A-43BF-95B8-B7B871D3A803}" dt="2023-05-17T07:49:31.485" v="46" actId="27636"/>
          <ac:spMkLst>
            <pc:docMk/>
            <pc:sldMk cId="1707487492" sldId="261"/>
            <ac:spMk id="3" creationId="{F5945C89-1A44-18AA-AEC7-0D34DF033A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24BF85-3184-D761-CFAE-2977364BC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863BF0-7382-D303-42CA-4356DB09B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E648C-CD1B-DED5-FDEB-1680204F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38EE82-F806-4B58-4931-574C250E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175D27-40C5-0A33-1C02-6E0C0FD6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53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108A7-A6F7-03AF-F720-FA29179A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82A042-A952-9554-CD28-D6F936267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BA93AE-5DBC-1366-8C04-D25CBFE8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5BA325-CFF7-BA89-21D2-A7A6A5DA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66CBC9-9E5B-32F2-635A-0256C018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3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EC3A4F-6787-000C-2C6A-551FA3829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8F1C10-B50B-0E88-A0D6-02C5963B2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48FC1-C704-A499-7813-08DB99EB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2C2615-D239-7AB6-EF5E-613BBACA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35C886-914F-D66F-AC58-9E42074D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7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E5DEC-5C2C-CAE0-0AA9-FB597D68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89530-7F9C-9DC2-65DA-86A63839E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C41A41-C86C-5374-457B-943E8E97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CF8CD1-72CA-7FDB-08F6-C8CBF0AA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038AAF-B4D4-B3F2-717A-7CB3A7EF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99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BE987-88F8-AF8E-32BC-F89FB6183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8E744E-30CB-FB5D-8A08-325E5B1D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7C0150-19B1-3A9F-57FD-7045CB364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F61A64-AE46-5025-32F9-2CD245B4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95D71-C5AA-F75A-4344-FDA04A0B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6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A77FB-1231-CEF3-EBA4-C88AA048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C18C8-9DD4-9FE9-1FBB-882AD892A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5C392E-6547-4B64-D868-C15DA427D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64284B-3263-A3BA-CD5A-70D9549E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5AA2FB-D02F-F651-F9F6-E32C6B33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01AE0A-A167-6255-93A1-76FF6DD2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0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48365-4C25-3B70-75A5-18A1E464F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552901-4BEC-ACFD-6B03-384173795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A0DBC9-7A4D-6F57-2B45-FF2E3E7E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878D51-5EB9-A563-0530-4F787F3AC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78FFD1-E2FE-68E7-3420-77FA3811E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4F5E18-F88F-6595-C411-B8AFF8F2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669390-C83D-78AB-C432-611BB063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627346D-FE96-E085-917C-E0502DA4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24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C1156-066E-95B7-DBBF-616AB012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84CCD4-85C1-89D5-6FCF-75C7FDC0E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BF5CB2A-962B-3017-96D2-BF21C733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7E0FA2-FF0F-DE55-5327-11566A15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82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052E97-7111-5D95-7EB8-F92F8A0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64FB0C-4525-FD0F-424E-B40D5CFC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9FE597-FD99-0440-3CC2-FA78594F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FD94A-1C28-171B-3858-3BB7C800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AF44D-9F50-F2F2-4DEA-6C58AE1BF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353B90-C43A-AB8B-17F3-A38FB8F0D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7EE988-9C0A-BC08-2F2E-464F0E1B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67FAD5-9591-7E07-C928-6D330AED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6CECAD-C765-8383-A7B8-264CB6B7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26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7F622-BEA0-32FD-B31B-193BB9C7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D4202B-273B-AEFA-D819-33F237D63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B8CCFB-5CED-8722-14D9-0AA1C358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53053B-7732-7B07-ADE4-E2F3F1F1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D46F95-4D78-2338-05F9-42368CCF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1B9FD7-2E6C-8DDA-7447-D270D518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69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47FC46-B55B-164A-5A05-F64BF712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BBAAD0-B74E-8D5E-5696-93A8EC707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507B3-3A5A-6481-E1DE-F86C93D08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41E89-C5D2-47B0-BB6F-C952F383F5F7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E0B83-FE69-6CCA-F7AD-9FD035FFF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CB415A-27EC-C68A-8668-128DCCD28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059B-7075-440A-8837-DD99D9484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87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cuni.cz/e-prihlaska/" TargetMode="External"/><Relationship Id="rId7" Type="http://schemas.openxmlformats.org/officeDocument/2006/relationships/hyperlink" Target="https://knihovna.cuni.cz/knihovna_uk/knihovny-fakult-a-soucasti/" TargetMode="External"/><Relationship Id="rId2" Type="http://schemas.openxmlformats.org/officeDocument/2006/relationships/hyperlink" Target="http://ukuk.cuni.cz/?page_id=2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nihovna.cuni.cz/dokumenty/" TargetMode="External"/><Relationship Id="rId5" Type="http://schemas.openxmlformats.org/officeDocument/2006/relationships/hyperlink" Target="https://wiki.alma.cuni.cz/index.php?title=N%C3%A1vody_pro_u%C5%BEivatele" TargetMode="External"/><Relationship Id="rId4" Type="http://schemas.openxmlformats.org/officeDocument/2006/relationships/hyperlink" Target="http://ukaz.cuni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intl/en/scholar/help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ni.primo.exlibrisgroup.com/discovery/search?vid=420CKIS_INST:UKAZ&amp;lang=c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uni.primo.exlibrisgroup.com/permalink/420CKIS_INST/gf08nd/alma992556690180698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primo.exlibrisgroup.com/permalink/420CKIS_INST/gf08nd/alma9925591401706986" TargetMode="External"/><Relationship Id="rId2" Type="http://schemas.openxmlformats.org/officeDocument/2006/relationships/hyperlink" Target="https://cuni.primo.exlibrisgroup.com/permalink/420CKIS_INST/gf08nd/alma992559138520698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miriam.vojtiskova@fhs.cuni.cz" TargetMode="External"/><Relationship Id="rId3" Type="http://schemas.openxmlformats.org/officeDocument/2006/relationships/hyperlink" Target="https://sway.office.com/yFZng62WKlGpxPfe?ref=Link" TargetMode="External"/><Relationship Id="rId7" Type="http://schemas.openxmlformats.org/officeDocument/2006/relationships/hyperlink" Target="https://sway.office.com/NaaYzBmMRWeHLLnS?ref=Link" TargetMode="External"/><Relationship Id="rId2" Type="http://schemas.openxmlformats.org/officeDocument/2006/relationships/hyperlink" Target="https://knihovna.fhs.cuni.cz/KFHS-8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way.office.com/bkqncIJSo9s5qP5z?ref=Link" TargetMode="External"/><Relationship Id="rId5" Type="http://schemas.openxmlformats.org/officeDocument/2006/relationships/hyperlink" Target="https://sway.office.com/3BBmDptKlyf3j9ja?ref=Link" TargetMode="External"/><Relationship Id="rId4" Type="http://schemas.openxmlformats.org/officeDocument/2006/relationships/hyperlink" Target="https://sway.office.com/YnDLtjP1IdpEPDx6?ref=Lin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nihovna@fhs.cuni.cz" TargetMode="External"/><Relationship Id="rId2" Type="http://schemas.openxmlformats.org/officeDocument/2006/relationships/hyperlink" Target="https://knihovna.c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lena.matuszkova@fhs.cuni.cz" TargetMode="External"/><Relationship Id="rId4" Type="http://schemas.openxmlformats.org/officeDocument/2006/relationships/hyperlink" Target="mailto:miriam.vojtiskova@fhs.cuni.cz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alma.cuni.cz/index.php?title=Jak_si_ud%C4%9Bl%C3%A1m_rezervaci_na_licenci_Grammarly_Premium%3F" TargetMode="External"/><Relationship Id="rId3" Type="http://schemas.openxmlformats.org/officeDocument/2006/relationships/hyperlink" Target="https://knihovna.fhs.cuni.cz/KFHS-76.html" TargetMode="External"/><Relationship Id="rId7" Type="http://schemas.openxmlformats.org/officeDocument/2006/relationships/hyperlink" Target="https://knihovna.fhs.cuni.cz/KFHS-80.html" TargetMode="External"/><Relationship Id="rId2" Type="http://schemas.openxmlformats.org/officeDocument/2006/relationships/hyperlink" Target="https://knihovna.c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nihovna.fhs.cuni.cz/KFHS-57.html" TargetMode="External"/><Relationship Id="rId5" Type="http://schemas.openxmlformats.org/officeDocument/2006/relationships/hyperlink" Target="https://openscience.cuni.cz/OSCI-1.html" TargetMode="External"/><Relationship Id="rId10" Type="http://schemas.openxmlformats.org/officeDocument/2006/relationships/hyperlink" Target="mailto:knihovna@fhs.cuni.cz" TargetMode="External"/><Relationship Id="rId4" Type="http://schemas.openxmlformats.org/officeDocument/2006/relationships/hyperlink" Target="https://knihovna.fhs.cuni.cz/KFHS-46.html" TargetMode="External"/><Relationship Id="rId9" Type="http://schemas.openxmlformats.org/officeDocument/2006/relationships/hyperlink" Target="https://cuni.primo.exlibrisgroup.com/discovery/fulldisplay?docid=alma9925591384406986&amp;context=L&amp;vid=420CKIS_INST:DB&amp;lang=cs&amp;search_scope=DBsearch&amp;adaptor=Local%20Search%20Engine&amp;tab=DB_search&amp;query=title,begins_with,W&amp;sortby=title&amp;mode=advanced&amp;offset=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lib.cz/cs/2691-registrace-a-volny-vstup" TargetMode="External"/><Relationship Id="rId7" Type="http://schemas.openxmlformats.org/officeDocument/2006/relationships/hyperlink" Target="https://docs.google.com/forms/d/e/1FAIpQLSfHxoX8bkpj4H0MziyIFm6fgssmrh5myxLLPsMCEc7IHtlhdQ/viewform" TargetMode="External"/><Relationship Id="rId2" Type="http://schemas.openxmlformats.org/officeDocument/2006/relationships/hyperlink" Target="https://www.nkp.cz/sluzby/chci-sluzbu/stat-se-ctenar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nihovna.fhs.cuni.cz/KFHS-80.html" TargetMode="External"/><Relationship Id="rId5" Type="http://schemas.openxmlformats.org/officeDocument/2006/relationships/hyperlink" Target="http://knihovny.cz/" TargetMode="External"/><Relationship Id="rId4" Type="http://schemas.openxmlformats.org/officeDocument/2006/relationships/hyperlink" Target="https://www.lib.cas.cz/sluzby/vypujcni-sluzby/registrac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dapuser.cuni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alma.cuni.cz/index.php?title=%C4%8Cten%C3%AD_e-kni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lma.cuni.cz/index.php?title=N%C3%A1vody_pro_u%C5%BEivatele" TargetMode="External"/><Relationship Id="rId2" Type="http://schemas.openxmlformats.org/officeDocument/2006/relationships/hyperlink" Target="https://cuni.primo.exlibrisgroup.com/discovery/search?vid=420CKIS_INST:DB&amp;lang=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nihovna.fhs.cuni.cz/KFHS-5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Knihovna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cs-CZ" dirty="0"/>
              <a:t>Knihovna UK je tvořena Ústřední knihovnou a knihovnami jednotlivých fakult a součástí.</a:t>
            </a:r>
          </a:p>
          <a:p>
            <a:pPr fontAlgn="base"/>
            <a:r>
              <a:rPr lang="cs-CZ" dirty="0"/>
              <a:t>Ústřední knihovna není klasickou knihovnou, ale centrálním pracovištěm pro oblast knihovnicko-informačního servisu na UK.  Standardní knihovnické služby poskytují </a:t>
            </a:r>
            <a:r>
              <a:rPr lang="cs-CZ" u="sng" dirty="0">
                <a:hlinkClick r:id="rId2"/>
              </a:rPr>
              <a:t>knihovny jednotlivých fakult a součástí</a:t>
            </a:r>
            <a:r>
              <a:rPr lang="cs-CZ" dirty="0" smtClean="0"/>
              <a:t>.</a:t>
            </a:r>
          </a:p>
          <a:p>
            <a:pPr fontAlgn="base"/>
            <a:r>
              <a:rPr lang="cs-CZ" dirty="0"/>
              <a:t>Jednotná registrace </a:t>
            </a:r>
            <a:r>
              <a:rPr lang="cs-CZ" dirty="0">
                <a:hlinkClick r:id="rId3"/>
              </a:rPr>
              <a:t>https://knihovna.cuni.cz/e-prihlaska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fontAlgn="base"/>
            <a:r>
              <a:rPr lang="cs-CZ" dirty="0"/>
              <a:t>Centrální vyhledávací služba </a:t>
            </a:r>
            <a:r>
              <a:rPr lang="cs-CZ" dirty="0" smtClean="0"/>
              <a:t>UKAŽ - k </a:t>
            </a:r>
            <a:r>
              <a:rPr lang="cs-CZ" dirty="0"/>
              <a:t>prohledávání většiny elektronických informačních zdrojů, tištěného fondu knihoven UK a digitalizovaných sbírek UK slouží centrální vyhledávací služba </a:t>
            </a:r>
            <a:r>
              <a:rPr lang="cs-CZ" u="sng" dirty="0">
                <a:hlinkClick r:id="rId4"/>
              </a:rPr>
              <a:t>UKAŽ</a:t>
            </a:r>
            <a:r>
              <a:rPr lang="cs-CZ" dirty="0" smtClean="0"/>
              <a:t>.</a:t>
            </a:r>
          </a:p>
          <a:p>
            <a:pPr lvl="1" fontAlgn="base"/>
            <a:r>
              <a:rPr lang="cs-CZ" dirty="0">
                <a:hlinkClick r:id="rId5"/>
              </a:rPr>
              <a:t>Návod pro práci s UKAŽ</a:t>
            </a:r>
            <a:r>
              <a:rPr lang="cs-CZ" dirty="0"/>
              <a:t> </a:t>
            </a:r>
            <a:endParaRPr lang="cs-CZ" dirty="0" smtClean="0"/>
          </a:p>
          <a:p>
            <a:pPr fontAlgn="base"/>
            <a:r>
              <a:rPr lang="cs-CZ" dirty="0" smtClean="0"/>
              <a:t>Provoz </a:t>
            </a:r>
            <a:r>
              <a:rPr lang="cs-CZ" dirty="0"/>
              <a:t>knihoven na UK upravuje Knihovní a výpůjční řád Univerzity Karlovy (viz </a:t>
            </a:r>
            <a:r>
              <a:rPr lang="cs-CZ" u="sng" dirty="0">
                <a:hlinkClick r:id="rId6"/>
              </a:rPr>
              <a:t>Dokumenty</a:t>
            </a:r>
            <a:r>
              <a:rPr lang="cs-CZ" dirty="0"/>
              <a:t>) a provozní řády </a:t>
            </a:r>
            <a:r>
              <a:rPr lang="cs-CZ" u="sng" dirty="0">
                <a:hlinkClick r:id="rId7"/>
              </a:rPr>
              <a:t>knihoven na jednotlivých fakultách a součástech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288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zdroje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Existuje (je dostupná) specializovaná bibliografická oborová databáze (např. </a:t>
            </a:r>
            <a:r>
              <a:rPr lang="cs-CZ" dirty="0" err="1" smtClean="0"/>
              <a:t>PsycIndex</a:t>
            </a:r>
            <a:r>
              <a:rPr lang="cs-CZ" dirty="0"/>
              <a:t>, ATLA Religion Database) </a:t>
            </a:r>
            <a:r>
              <a:rPr lang="cs-CZ" dirty="0" smtClean="0"/>
              <a:t>– ale pro většinu oborů na FHS takový typ databáze dostupný není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Scholar</a:t>
            </a:r>
            <a:endParaRPr lang="cs-CZ" dirty="0" smtClean="0"/>
          </a:p>
          <a:p>
            <a:r>
              <a:rPr lang="cs-CZ" dirty="0" smtClean="0"/>
              <a:t>UKAŽ</a:t>
            </a:r>
          </a:p>
          <a:p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Ultimate</a:t>
            </a:r>
            <a:r>
              <a:rPr lang="cs-CZ" dirty="0" smtClean="0"/>
              <a:t> (</a:t>
            </a:r>
            <a:r>
              <a:rPr lang="cs-CZ" dirty="0" err="1" smtClean="0"/>
              <a:t>Ebsco</a:t>
            </a:r>
            <a:r>
              <a:rPr lang="cs-CZ" dirty="0" smtClean="0"/>
              <a:t>)</a:t>
            </a:r>
          </a:p>
          <a:p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Science, </a:t>
            </a:r>
            <a:r>
              <a:rPr lang="cs-CZ" dirty="0" err="1" smtClean="0"/>
              <a:t>Scopus</a:t>
            </a:r>
            <a:endParaRPr lang="cs-CZ" dirty="0" smtClean="0"/>
          </a:p>
          <a:p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!</a:t>
            </a:r>
            <a:r>
              <a:rPr lang="cs-CZ" dirty="0"/>
              <a:t> pro porovnání výsledků je dobré </a:t>
            </a:r>
            <a:r>
              <a:rPr lang="cs-CZ" dirty="0" smtClean="0"/>
              <a:t>kombinovat </a:t>
            </a:r>
            <a:r>
              <a:rPr lang="cs-CZ" dirty="0"/>
              <a:t>více </a:t>
            </a:r>
            <a:r>
              <a:rPr lang="cs-CZ" dirty="0" smtClean="0"/>
              <a:t>zdrojů  </a:t>
            </a: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!</a:t>
            </a:r>
            <a:r>
              <a:rPr lang="cs-CZ" dirty="0" smtClean="0"/>
              <a:t> využití </a:t>
            </a:r>
            <a:r>
              <a:rPr lang="cs-CZ" dirty="0"/>
              <a:t>nápovědy, příp. často kladených dotazů (FAQ)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05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</a:t>
            </a:r>
            <a:r>
              <a:rPr lang="cs-CZ" dirty="0" err="1" smtClean="0"/>
              <a:t>scholar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Google </a:t>
            </a:r>
            <a:r>
              <a:rPr lang="cs-CZ" dirty="0" err="1">
                <a:hlinkClick r:id="rId2"/>
              </a:rPr>
              <a:t>Scholar</a:t>
            </a:r>
            <a:r>
              <a:rPr lang="cs-CZ" dirty="0">
                <a:hlinkClick r:id="rId2"/>
              </a:rPr>
              <a:t> </a:t>
            </a:r>
            <a:r>
              <a:rPr lang="cs-CZ" dirty="0"/>
              <a:t>– vyhledávání odborných informací (odborné články, preprinty, materiály z konferencí, diplomové a dizertační práce…)</a:t>
            </a:r>
          </a:p>
          <a:p>
            <a:pPr lvl="1"/>
            <a:r>
              <a:rPr lang="cs-CZ" dirty="0"/>
              <a:t>Prohledává </a:t>
            </a:r>
            <a:r>
              <a:rPr lang="cs-CZ" dirty="0" err="1"/>
              <a:t>repozitáře</a:t>
            </a:r>
            <a:r>
              <a:rPr lang="cs-CZ" dirty="0"/>
              <a:t> (digitální úložiště) univerzit, vědeckých institucí a databáze vydavatelů odborné literatury (komerčních firem) – proto část plných textů není dostupná</a:t>
            </a:r>
          </a:p>
          <a:p>
            <a:pPr lvl="1"/>
            <a:r>
              <a:rPr lang="cs-CZ" dirty="0"/>
              <a:t>Úprava nastavení</a:t>
            </a:r>
          </a:p>
          <a:p>
            <a:pPr lvl="1"/>
            <a:r>
              <a:rPr lang="cs-CZ" dirty="0">
                <a:hlinkClick r:id="rId2"/>
              </a:rPr>
              <a:t>podrobně o vyhledávání</a:t>
            </a:r>
            <a:endParaRPr lang="cs-CZ" dirty="0"/>
          </a:p>
          <a:p>
            <a:r>
              <a:rPr lang="cs-CZ" b="1" dirty="0" smtClean="0"/>
              <a:t>Výhoda</a:t>
            </a:r>
            <a:r>
              <a:rPr lang="cs-CZ" dirty="0" smtClean="0"/>
              <a:t>: vyhledávací algoritmus Google, velké množství indexovaných zdrojů; nejlepší pro vyhledání českých zdrojů</a:t>
            </a:r>
          </a:p>
          <a:p>
            <a:r>
              <a:rPr lang="cs-CZ" b="1" dirty="0" smtClean="0"/>
              <a:t>Nevýhoda</a:t>
            </a:r>
            <a:r>
              <a:rPr lang="cs-CZ" dirty="0" smtClean="0"/>
              <a:t>: omezené pokročilé vyhledávání a filtrování výsledků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13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Centrální vyhledávač UK </a:t>
            </a:r>
            <a:r>
              <a:rPr lang="cs-CZ" dirty="0" smtClean="0"/>
              <a:t>- prohledává:</a:t>
            </a:r>
          </a:p>
          <a:p>
            <a:pPr lvl="1"/>
            <a:r>
              <a:rPr lang="cs-CZ" dirty="0" smtClean="0"/>
              <a:t>Fyzické fondy </a:t>
            </a:r>
            <a:r>
              <a:rPr lang="cs-CZ" dirty="0"/>
              <a:t>knihoven Univerzity Karlovy</a:t>
            </a:r>
          </a:p>
          <a:p>
            <a:pPr lvl="1"/>
            <a:r>
              <a:rPr lang="cs-CZ" dirty="0"/>
              <a:t>Obsah většiny licencovaných databází předplácených na UK a vybrané open </a:t>
            </a:r>
            <a:r>
              <a:rPr lang="cs-CZ" dirty="0" err="1"/>
              <a:t>access</a:t>
            </a:r>
            <a:r>
              <a:rPr lang="cs-CZ" dirty="0"/>
              <a:t> e-zdroje </a:t>
            </a:r>
          </a:p>
          <a:p>
            <a:pPr lvl="1"/>
            <a:r>
              <a:rPr lang="cs-CZ" dirty="0"/>
              <a:t>Digitální </a:t>
            </a:r>
            <a:r>
              <a:rPr lang="cs-CZ" dirty="0" err="1"/>
              <a:t>repozitář</a:t>
            </a:r>
            <a:r>
              <a:rPr lang="cs-CZ" dirty="0"/>
              <a:t> UK (závěrečné práce a open </a:t>
            </a:r>
            <a:r>
              <a:rPr lang="cs-CZ" dirty="0" err="1"/>
              <a:t>access</a:t>
            </a:r>
            <a:r>
              <a:rPr lang="cs-CZ" dirty="0"/>
              <a:t> dokumenty vydané na UK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Výhoda: </a:t>
            </a:r>
            <a:r>
              <a:rPr lang="cs-CZ" dirty="0" smtClean="0"/>
              <a:t>zdroje dostupné na UK, známý obsah indexovaných zdrojů (ověřené EIZ), možnost pokročilého vyhledávání a filtrování výsledků</a:t>
            </a:r>
            <a:endParaRPr lang="cs-CZ" b="1" dirty="0" smtClean="0"/>
          </a:p>
          <a:p>
            <a:r>
              <a:rPr lang="cs-CZ" b="1" dirty="0" smtClean="0"/>
              <a:t>Nevýhoda: </a:t>
            </a:r>
            <a:r>
              <a:rPr lang="cs-CZ" dirty="0" smtClean="0"/>
              <a:t>omezený počet volně dostupných EIZ, omezené speciální funkce (např. možnost využití tezaurů), menší přesnost filtrů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1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Ebsco</a:t>
            </a:r>
            <a:r>
              <a:rPr lang="cs-CZ" dirty="0" smtClean="0"/>
              <a:t>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Ultimate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Ebsco</a:t>
            </a:r>
            <a:r>
              <a:rPr lang="cs-CZ" dirty="0" smtClean="0">
                <a:hlinkClick r:id="rId2"/>
              </a:rPr>
              <a:t> ASU</a:t>
            </a:r>
            <a:r>
              <a:rPr lang="cs-CZ" dirty="0" smtClean="0"/>
              <a:t> je multioborová </a:t>
            </a:r>
            <a:r>
              <a:rPr lang="cs-CZ" dirty="0"/>
              <a:t>akademická plnotextová databáze; obsahuje především články z odborných časopisů, ale i další publikace (monografie, konferenční sborníky atd</a:t>
            </a:r>
            <a:r>
              <a:rPr lang="cs-CZ" dirty="0" smtClean="0"/>
              <a:t>.)</a:t>
            </a:r>
          </a:p>
          <a:p>
            <a:r>
              <a:rPr lang="cs-CZ" dirty="0" smtClean="0"/>
              <a:t>U textů nedostupných v databázi je ikona, 	       která umožní zjištění dostupnosti v jiných EIZ</a:t>
            </a:r>
          </a:p>
          <a:p>
            <a:r>
              <a:rPr lang="cs-CZ" b="1" dirty="0" smtClean="0"/>
              <a:t>Výhoda:</a:t>
            </a:r>
            <a:r>
              <a:rPr lang="cs-CZ" dirty="0" smtClean="0"/>
              <a:t> akademické zaměření, tezaurus (strukturovaný slovník předmětových hesel), seznam indexovaných dokumentů vč. období</a:t>
            </a:r>
          </a:p>
          <a:p>
            <a:r>
              <a:rPr lang="cs-CZ" b="1" dirty="0" smtClean="0"/>
              <a:t>Nevýhoda</a:t>
            </a:r>
            <a:r>
              <a:rPr lang="cs-CZ" dirty="0" smtClean="0"/>
              <a:t>: méně zdrojů, publikace některých vydavatelů nemusí být vůbec zahrnuty (smluvní vztahy firmy </a:t>
            </a:r>
            <a:r>
              <a:rPr lang="cs-CZ" dirty="0" err="1" smtClean="0"/>
              <a:t>Ebsco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088" y="3235121"/>
            <a:ext cx="62865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26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 / </a:t>
            </a:r>
            <a:r>
              <a:rPr lang="cs-CZ" dirty="0" err="1" smtClean="0"/>
              <a:t>Scopus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Web </a:t>
            </a:r>
            <a:r>
              <a:rPr lang="cs-CZ" dirty="0" err="1">
                <a:hlinkClick r:id="rId2"/>
              </a:rPr>
              <a:t>of</a:t>
            </a:r>
            <a:r>
              <a:rPr lang="cs-CZ" dirty="0">
                <a:hlinkClick r:id="rId2"/>
              </a:rPr>
              <a:t> </a:t>
            </a:r>
            <a:r>
              <a:rPr lang="cs-CZ" dirty="0" smtClean="0">
                <a:hlinkClick r:id="rId2"/>
              </a:rPr>
              <a:t>Science</a:t>
            </a:r>
            <a:r>
              <a:rPr lang="cs-CZ" dirty="0" smtClean="0"/>
              <a:t> / </a:t>
            </a:r>
            <a:r>
              <a:rPr lang="cs-CZ" dirty="0" err="1" smtClean="0">
                <a:hlinkClick r:id="rId3"/>
              </a:rPr>
              <a:t>Scopus</a:t>
            </a:r>
            <a:r>
              <a:rPr lang="cs-CZ" dirty="0" smtClean="0">
                <a:hlinkClick r:id="rId3"/>
              </a:rPr>
              <a:t>  </a:t>
            </a:r>
            <a:r>
              <a:rPr lang="cs-CZ" dirty="0" smtClean="0"/>
              <a:t>- bibliografické </a:t>
            </a:r>
            <a:r>
              <a:rPr lang="cs-CZ" dirty="0"/>
              <a:t>a citační databáze primárně </a:t>
            </a:r>
            <a:r>
              <a:rPr lang="cs-CZ" dirty="0" smtClean="0"/>
              <a:t>určené </a:t>
            </a:r>
            <a:r>
              <a:rPr lang="cs-CZ" dirty="0"/>
              <a:t>pro sledování citovanosti vědeckých publikací</a:t>
            </a:r>
          </a:p>
          <a:p>
            <a:r>
              <a:rPr lang="cs-CZ" dirty="0" smtClean="0"/>
              <a:t>Linkovací nástroj </a:t>
            </a:r>
          </a:p>
          <a:p>
            <a:r>
              <a:rPr lang="cs-CZ" b="1" dirty="0" smtClean="0"/>
              <a:t>Výhoda</a:t>
            </a:r>
            <a:r>
              <a:rPr lang="cs-CZ" dirty="0" smtClean="0"/>
              <a:t>: citační vazby, přísný výběr indexovaných titulů</a:t>
            </a:r>
          </a:p>
          <a:p>
            <a:r>
              <a:rPr lang="cs-CZ" b="1" dirty="0" smtClean="0"/>
              <a:t>Nevýhoda</a:t>
            </a:r>
            <a:r>
              <a:rPr lang="cs-CZ" dirty="0" smtClean="0"/>
              <a:t>: nejde o typické rešeršní nástroje, v některých případech časový skluz, pro některé obory </a:t>
            </a:r>
            <a:r>
              <a:rPr lang="cs-CZ" dirty="0"/>
              <a:t>vhodnější </a:t>
            </a:r>
            <a:r>
              <a:rPr lang="cs-CZ" dirty="0" smtClean="0"/>
              <a:t>než pro jiné (psychologie x filozofie)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865" y="2844422"/>
            <a:ext cx="62865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8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Access / Open Science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knihovna.fhs.cuni.cz/KFHS-82.html</a:t>
            </a:r>
            <a:endParaRPr lang="cs-CZ" dirty="0" smtClean="0"/>
          </a:p>
          <a:p>
            <a:r>
              <a:rPr lang="cs-CZ" dirty="0" smtClean="0"/>
              <a:t>Oboroví průvodci:</a:t>
            </a:r>
          </a:p>
          <a:p>
            <a:pPr lvl="1"/>
            <a:r>
              <a:rPr lang="cs-CZ" dirty="0" smtClean="0">
                <a:hlinkClick r:id="rId3"/>
              </a:rPr>
              <a:t>Antropologie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Filosofie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Gender </a:t>
            </a:r>
            <a:r>
              <a:rPr lang="cs-CZ" dirty="0" err="1" smtClean="0">
                <a:hlinkClick r:id="rId5"/>
              </a:rPr>
              <a:t>Studies</a:t>
            </a:r>
            <a:endParaRPr lang="cs-CZ" dirty="0" smtClean="0"/>
          </a:p>
          <a:p>
            <a:pPr lvl="1"/>
            <a:r>
              <a:rPr lang="cs-CZ" dirty="0" smtClean="0">
                <a:hlinkClick r:id="rId6"/>
              </a:rPr>
              <a:t>Sociální práce</a:t>
            </a:r>
            <a:endParaRPr lang="cs-CZ" dirty="0" smtClean="0"/>
          </a:p>
          <a:p>
            <a:pPr lvl="1"/>
            <a:r>
              <a:rPr lang="cs-CZ" dirty="0" smtClean="0">
                <a:hlinkClick r:id="rId7"/>
              </a:rPr>
              <a:t>Sociologie</a:t>
            </a:r>
            <a:r>
              <a:rPr lang="cs-CZ" dirty="0" smtClean="0"/>
              <a:t> </a:t>
            </a:r>
          </a:p>
          <a:p>
            <a:r>
              <a:rPr lang="cs-CZ" dirty="0" smtClean="0"/>
              <a:t>Fakultní koordinátorka OA: </a:t>
            </a:r>
            <a:r>
              <a:rPr lang="cs-CZ" dirty="0" smtClean="0">
                <a:hlinkClick r:id="rId8"/>
              </a:rPr>
              <a:t>miriam.vojtiskova@fhs.cuni.cz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7296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https://knihovna.fhs.cuni.cz/ </a:t>
            </a:r>
            <a:r>
              <a:rPr lang="cs-CZ" dirty="0"/>
              <a:t> </a:t>
            </a:r>
          </a:p>
          <a:p>
            <a:endParaRPr lang="cs-CZ" dirty="0" smtClean="0"/>
          </a:p>
          <a:p>
            <a:r>
              <a:rPr lang="cs-CZ" dirty="0" smtClean="0"/>
              <a:t>Konzultace EIZ, vyhledávání, publikování, citace atd.: </a:t>
            </a:r>
            <a:r>
              <a:rPr lang="cs-CZ" dirty="0" smtClean="0">
                <a:hlinkClick r:id="rId3"/>
              </a:rPr>
              <a:t>knihovna@fhs.cuni.cz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Konzultace OBD, RIV: </a:t>
            </a:r>
            <a:r>
              <a:rPr lang="cs-CZ" dirty="0" smtClean="0">
                <a:hlinkClick r:id="rId4"/>
              </a:rPr>
              <a:t>miriam.vojtiskova@fhs.cuni.cz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Ředitelka knihovny: </a:t>
            </a:r>
            <a:r>
              <a:rPr lang="cs-CZ" dirty="0" smtClean="0">
                <a:hlinkClick r:id="rId5"/>
              </a:rPr>
              <a:t>alena.matuszkova@fhs.cuni.cz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92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7D87D-217C-2048-6C12-F5B67E43A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Knihovna FHS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841B1-C196-EC88-8C69-393C3D1D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https://knihovna.fhs.cuni.cz/ </a:t>
            </a:r>
            <a:r>
              <a:rPr lang="cs-CZ" dirty="0"/>
              <a:t> </a:t>
            </a:r>
          </a:p>
          <a:p>
            <a:r>
              <a:rPr lang="cs-CZ" dirty="0" smtClean="0"/>
              <a:t>Kontakty </a:t>
            </a:r>
            <a:r>
              <a:rPr lang="cs-CZ" dirty="0"/>
              <a:t>na Knihovnu FHS: </a:t>
            </a:r>
            <a:r>
              <a:rPr lang="cs-CZ" dirty="0">
                <a:hlinkClick r:id="rId3"/>
              </a:rPr>
              <a:t>https://knihovna.fhs.cuni.cz/KFHS-76.html</a:t>
            </a:r>
            <a:endParaRPr lang="cs-CZ" dirty="0"/>
          </a:p>
          <a:p>
            <a:r>
              <a:rPr lang="cs-CZ" dirty="0" smtClean="0"/>
              <a:t>Podpora </a:t>
            </a:r>
            <a:r>
              <a:rPr lang="cs-CZ" dirty="0"/>
              <a:t>studia: </a:t>
            </a:r>
            <a:r>
              <a:rPr lang="cs-CZ" dirty="0">
                <a:hlinkClick r:id="rId4"/>
              </a:rPr>
              <a:t>https://knihovna.fhs.cuni.cz/KFHS-46.html</a:t>
            </a:r>
            <a:endParaRPr lang="cs-CZ" dirty="0"/>
          </a:p>
          <a:p>
            <a:r>
              <a:rPr lang="cs-CZ" dirty="0"/>
              <a:t>Open Science: </a:t>
            </a:r>
            <a:r>
              <a:rPr lang="cs-CZ" dirty="0">
                <a:hlinkClick r:id="rId5"/>
              </a:rPr>
              <a:t>https://openscience.cuni.cz/OSCI-1.html</a:t>
            </a:r>
            <a:endParaRPr lang="cs-CZ" dirty="0"/>
          </a:p>
          <a:p>
            <a:r>
              <a:rPr lang="cs-CZ" dirty="0"/>
              <a:t>Citační manažery: </a:t>
            </a: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knihovna.fhs.cuni.cz/KFHS-57.html</a:t>
            </a:r>
            <a:endParaRPr lang="cs-CZ" dirty="0" smtClean="0"/>
          </a:p>
          <a:p>
            <a:r>
              <a:rPr lang="cs-CZ" dirty="0" smtClean="0"/>
              <a:t>Elektronické </a:t>
            </a:r>
            <a:r>
              <a:rPr lang="cs-CZ" dirty="0"/>
              <a:t>informační </a:t>
            </a:r>
            <a:r>
              <a:rPr lang="cs-CZ" dirty="0" smtClean="0"/>
              <a:t>zdroje: </a:t>
            </a:r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knihovna.fhs.cuni.cz/KFHS-80.html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Psaní odborného textu v angličtině: </a:t>
            </a:r>
            <a:r>
              <a:rPr lang="cs-CZ" dirty="0" smtClean="0">
                <a:hlinkClick r:id="rId8"/>
              </a:rPr>
              <a:t>Grammarly Premium </a:t>
            </a:r>
            <a:r>
              <a:rPr lang="cs-CZ" dirty="0" smtClean="0"/>
              <a:t>nebo </a:t>
            </a:r>
            <a:r>
              <a:rPr lang="cs-CZ" u="sng" dirty="0" err="1" smtClean="0">
                <a:hlinkClick r:id="rId9"/>
              </a:rPr>
              <a:t>Writefull</a:t>
            </a:r>
            <a:endParaRPr lang="cs-CZ" dirty="0"/>
          </a:p>
          <a:p>
            <a:r>
              <a:rPr lang="cs-CZ" sz="3600" dirty="0"/>
              <a:t>Dotazy: </a:t>
            </a:r>
            <a:r>
              <a:rPr lang="cs-CZ" sz="3600" dirty="0">
                <a:hlinkClick r:id="rId10"/>
              </a:rPr>
              <a:t>knihovna@fhs.cuni.cz</a:t>
            </a:r>
            <a:r>
              <a:rPr lang="cs-CZ" sz="3600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67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1D467-6406-D929-12DE-F4993054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 není na UK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D0CAA9-D451-6F2D-DEB8-453F0982D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Služby </a:t>
            </a:r>
            <a:r>
              <a:rPr lang="cs-CZ" dirty="0"/>
              <a:t>veřejných </a:t>
            </a:r>
            <a:r>
              <a:rPr lang="cs-CZ" dirty="0" smtClean="0"/>
              <a:t>knihoven</a:t>
            </a:r>
          </a:p>
          <a:p>
            <a:r>
              <a:rPr lang="cs-CZ" dirty="0" smtClean="0"/>
              <a:t>Registrace </a:t>
            </a:r>
            <a:r>
              <a:rPr lang="cs-CZ" dirty="0"/>
              <a:t>(</a:t>
            </a:r>
            <a:r>
              <a:rPr lang="cs-CZ" dirty="0">
                <a:hlinkClick r:id="rId2"/>
              </a:rPr>
              <a:t>NK ČR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NTK</a:t>
            </a:r>
            <a:r>
              <a:rPr lang="cs-CZ" dirty="0"/>
              <a:t>, </a:t>
            </a:r>
            <a:r>
              <a:rPr lang="cs-CZ" dirty="0">
                <a:hlinkClick r:id="rId4"/>
              </a:rPr>
              <a:t>KNAV</a:t>
            </a:r>
            <a:r>
              <a:rPr lang="cs-CZ" dirty="0" smtClean="0"/>
              <a:t>) = přístup k EIZ veřejných knihoven (vyplatí se pokud v některé z výše uvedených knihoven mají bohatý fond k vašemu oboru nebo odebírají stěžejní odborný časopis apod.)</a:t>
            </a:r>
            <a:endParaRPr lang="cs-CZ" dirty="0"/>
          </a:p>
          <a:p>
            <a:r>
              <a:rPr lang="cs-CZ" dirty="0" smtClean="0"/>
              <a:t>Vyhledávání v knihovnách ČR: </a:t>
            </a:r>
            <a:r>
              <a:rPr lang="cs-CZ" dirty="0">
                <a:hlinkClick r:id="rId5"/>
              </a:rPr>
              <a:t>http://knihovny.cz/</a:t>
            </a:r>
            <a:r>
              <a:rPr lang="cs-CZ" dirty="0"/>
              <a:t> </a:t>
            </a:r>
          </a:p>
          <a:p>
            <a:r>
              <a:rPr lang="cs-CZ" dirty="0"/>
              <a:t>Meziknihovní </a:t>
            </a:r>
            <a:r>
              <a:rPr lang="cs-CZ" dirty="0" smtClean="0"/>
              <a:t>služby – Knihovna FHS může zajistit výpůjčku dokumentu nebo kopii článku (kapitoly) z jiné české knihovny (bezplatně) nebo ze zahraničí (</a:t>
            </a:r>
            <a:r>
              <a:rPr lang="cs-CZ" dirty="0"/>
              <a:t>poplatek viz. </a:t>
            </a:r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knihovna.fhs.cuni.cz/KFHS-80.html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7"/>
              </a:rPr>
              <a:t>Návrh na doplnění fondu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3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71"/>
    </mc:Choice>
    <mc:Fallback xmlns="">
      <p:transition spd="slow" advTm="3517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36AD3-772E-8352-714A-CC907F64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EIZ a typy databází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2D970-49DF-A8BB-A1CC-BB2F71BB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07000"/>
              </a:lnSpc>
            </a:pPr>
            <a:r>
              <a:rPr lang="cs-CZ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Elektronické informační zdroje (EIZ) – souhrnný název e-časopisů, e-knih, dalších e-dokumentů a </a:t>
            </a:r>
            <a:r>
              <a:rPr lang="cs-CZ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specializovaných databází</a:t>
            </a:r>
            <a:r>
              <a:rPr lang="cs-CZ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těchto zdrojů</a:t>
            </a:r>
          </a:p>
          <a:p>
            <a:pPr lvl="1">
              <a:lnSpc>
                <a:spcPct val="107000"/>
              </a:lnSpc>
            </a:pPr>
            <a:r>
              <a:rPr lang="cs-CZ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Volně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dostupné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placené / licencované </a:t>
            </a:r>
            <a:r>
              <a:rPr lang="cs-CZ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přihlášení CAS/SIS</a:t>
            </a:r>
            <a:endParaRPr lang="cs-CZ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cs-CZ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Plnotextové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bibliografické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citační</a:t>
            </a:r>
          </a:p>
          <a:p>
            <a:pPr lvl="1">
              <a:lnSpc>
                <a:spcPct val="107000"/>
              </a:lnSpc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Multioborové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oborově zaměřené</a:t>
            </a:r>
          </a:p>
          <a:p>
            <a:pPr lvl="1">
              <a:lnSpc>
                <a:spcPct val="107000"/>
              </a:lnSpc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Vydávané tvůrci obsahu / dat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vydávané tzv. agregátory, tj. firmami, které poskytnou platformu a zpřístupňují obsah vydavatelů na základě smluv </a:t>
            </a:r>
          </a:p>
          <a:p>
            <a:pPr lvl="1">
              <a:lnSpc>
                <a:spcPct val="107000"/>
              </a:lnSpc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Licence k databázím celouniverzitní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fakultní</a:t>
            </a:r>
          </a:p>
          <a:p>
            <a:pPr lvl="1">
              <a:lnSpc>
                <a:spcPct val="107000"/>
              </a:lnSpc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Plně přístupné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výběrový přístup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19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>
              <a:lnSpc>
                <a:spcPct val="107000"/>
              </a:lnSpc>
            </a:pPr>
            <a:r>
              <a:rPr lang="cs-CZ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Plnotextové 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cs-CZ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bibliografické 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sz="4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citační databáze</a:t>
            </a:r>
            <a:endParaRPr lang="cs-CZ" sz="4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Plnotextové: obsahují plné texty dokumentů a při vyhledávání s nimi pracují; v rámci licence přesto nemusí být některé plné texty přístupné</a:t>
            </a:r>
          </a:p>
          <a:p>
            <a:pPr lvl="1"/>
            <a:r>
              <a:rPr lang="cs-CZ" dirty="0" smtClean="0"/>
              <a:t>Příklady: databáze </a:t>
            </a:r>
            <a:r>
              <a:rPr lang="cs-CZ" dirty="0" err="1" smtClean="0"/>
              <a:t>Ebsco</a:t>
            </a:r>
            <a:r>
              <a:rPr lang="cs-CZ" dirty="0" smtClean="0"/>
              <a:t>, vydavatelské databáze (</a:t>
            </a:r>
            <a:r>
              <a:rPr lang="cs-CZ" dirty="0" err="1" smtClean="0"/>
              <a:t>Sage</a:t>
            </a:r>
            <a:r>
              <a:rPr lang="cs-CZ" dirty="0" smtClean="0"/>
              <a:t>, </a:t>
            </a:r>
            <a:r>
              <a:rPr lang="cs-CZ" dirty="0" err="1" smtClean="0"/>
              <a:t>Taylor</a:t>
            </a:r>
            <a:r>
              <a:rPr lang="cs-CZ" dirty="0" smtClean="0"/>
              <a:t> and Francis, </a:t>
            </a:r>
            <a:r>
              <a:rPr lang="cs-CZ" dirty="0" err="1" smtClean="0"/>
              <a:t>Wiley</a:t>
            </a:r>
            <a:r>
              <a:rPr lang="cs-CZ" dirty="0" smtClean="0"/>
              <a:t>, </a:t>
            </a:r>
            <a:r>
              <a:rPr lang="cs-CZ" dirty="0" err="1" smtClean="0"/>
              <a:t>Springer</a:t>
            </a:r>
            <a:r>
              <a:rPr lang="cs-CZ" dirty="0" smtClean="0"/>
              <a:t>, Science Direct)</a:t>
            </a:r>
          </a:p>
          <a:p>
            <a:r>
              <a:rPr lang="cs-CZ" dirty="0" smtClean="0"/>
              <a:t>Bibliografické: obsahují </a:t>
            </a:r>
            <a:r>
              <a:rPr lang="cs-CZ" dirty="0" err="1" smtClean="0"/>
              <a:t>metadata</a:t>
            </a:r>
            <a:r>
              <a:rPr lang="cs-CZ" dirty="0" smtClean="0"/>
              <a:t> dokumentů a v nich vyhledávají; mohou odkazovat na plné texty do jiných databází - tlačítko </a:t>
            </a:r>
          </a:p>
          <a:p>
            <a:pPr lvl="1"/>
            <a:r>
              <a:rPr lang="cs-CZ" dirty="0" smtClean="0"/>
              <a:t>Příklady: </a:t>
            </a:r>
            <a:r>
              <a:rPr lang="cs-CZ" dirty="0" err="1" smtClean="0"/>
              <a:t>PsycInfo</a:t>
            </a:r>
            <a:r>
              <a:rPr lang="cs-CZ" dirty="0" smtClean="0"/>
              <a:t>, </a:t>
            </a:r>
            <a:r>
              <a:rPr lang="cs-CZ" dirty="0" err="1" smtClean="0"/>
              <a:t>PubMed</a:t>
            </a:r>
            <a:endParaRPr lang="cs-CZ" dirty="0" smtClean="0"/>
          </a:p>
          <a:p>
            <a:r>
              <a:rPr lang="cs-CZ" dirty="0" smtClean="0"/>
              <a:t>Citační: bibliografické </a:t>
            </a:r>
            <a:r>
              <a:rPr lang="cs-CZ" dirty="0"/>
              <a:t>+ sledují citační </a:t>
            </a:r>
            <a:r>
              <a:rPr lang="cs-CZ" dirty="0" smtClean="0"/>
              <a:t>ohlas recenzovaných publikací; využívají se pro hodnocení vědy a výzkumu</a:t>
            </a:r>
          </a:p>
          <a:p>
            <a:pPr lvl="1"/>
            <a:r>
              <a:rPr lang="cs-CZ" dirty="0" smtClean="0"/>
              <a:t>Příklady: Web </a:t>
            </a:r>
            <a:r>
              <a:rPr lang="cs-CZ" dirty="0" err="1" smtClean="0"/>
              <a:t>of</a:t>
            </a:r>
            <a:r>
              <a:rPr lang="cs-CZ" dirty="0" smtClean="0"/>
              <a:t> Science, </a:t>
            </a:r>
            <a:r>
              <a:rPr lang="cs-CZ" dirty="0" err="1" smtClean="0"/>
              <a:t>Scopus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5034" y="4066394"/>
            <a:ext cx="62865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2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nástroje databází EIZ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Jednoduché </a:t>
            </a:r>
            <a:r>
              <a:rPr lang="cs-CZ" dirty="0"/>
              <a:t>vyhledávání </a:t>
            </a:r>
            <a:r>
              <a:rPr lang="cs-CZ" dirty="0" smtClean="0"/>
              <a:t>(základní vyhledávací okno)</a:t>
            </a:r>
            <a:endParaRPr lang="cs-CZ" dirty="0"/>
          </a:p>
          <a:p>
            <a:r>
              <a:rPr lang="cs-CZ" dirty="0" smtClean="0"/>
              <a:t>Pokročilé </a:t>
            </a:r>
            <a:r>
              <a:rPr lang="cs-CZ" dirty="0"/>
              <a:t>vyhledávání (kombinace klíčových slov, frází, </a:t>
            </a:r>
            <a:r>
              <a:rPr lang="cs-CZ" dirty="0" smtClean="0"/>
              <a:t>rozsahu vyhledávání)</a:t>
            </a:r>
          </a:p>
          <a:p>
            <a:r>
              <a:rPr lang="cs-CZ" dirty="0" smtClean="0"/>
              <a:t>Filtrování výsledků</a:t>
            </a:r>
            <a:endParaRPr lang="cs-CZ" dirty="0"/>
          </a:p>
          <a:p>
            <a:r>
              <a:rPr lang="cs-CZ" dirty="0" smtClean="0"/>
              <a:t>Prohlížení </a:t>
            </a:r>
            <a:r>
              <a:rPr lang="cs-CZ" dirty="0"/>
              <a:t>nebo listování </a:t>
            </a:r>
            <a:r>
              <a:rPr lang="cs-CZ" dirty="0" smtClean="0"/>
              <a:t>rejstříky</a:t>
            </a:r>
          </a:p>
          <a:p>
            <a:r>
              <a:rPr lang="cs-CZ" dirty="0" smtClean="0"/>
              <a:t>Ukládání výsledků, jejich sdílení a odesílání (e-mail, citační manažer)</a:t>
            </a:r>
          </a:p>
          <a:p>
            <a:r>
              <a:rPr lang="cs-CZ" dirty="0" smtClean="0"/>
              <a:t>Uložení dotazu - vytvoření </a:t>
            </a:r>
            <a:r>
              <a:rPr lang="cs-CZ" dirty="0"/>
              <a:t>RSS, </a:t>
            </a:r>
            <a:r>
              <a:rPr lang="cs-CZ" dirty="0" err="1" smtClean="0"/>
              <a:t>alertu</a:t>
            </a:r>
            <a:r>
              <a:rPr lang="cs-CZ" dirty="0" smtClean="0"/>
              <a:t> (= aktualizace výsledků)</a:t>
            </a:r>
          </a:p>
          <a:p>
            <a:r>
              <a:rPr lang="cs-CZ" dirty="0" smtClean="0"/>
              <a:t>NÁPOVĚDA – vč. tipů na vyhledávání</a:t>
            </a:r>
          </a:p>
          <a:p>
            <a:r>
              <a:rPr lang="cs-CZ" dirty="0"/>
              <a:t>Linkovací nástroj </a:t>
            </a:r>
            <a:r>
              <a:rPr lang="cs-CZ" dirty="0" smtClean="0"/>
              <a:t>(obvykle)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904" y="5546059"/>
            <a:ext cx="628650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dirty="0"/>
              <a:t>EIZ jsou zpřístupňovány uživatelům v souladu s licenčními podmínkami a musí být využity výhradně k nekomerčním účelům pro výukové, studijní, vědecké, výzkumné účely a osobní potřebu. </a:t>
            </a:r>
            <a:endParaRPr lang="cs-CZ" dirty="0" smtClean="0"/>
          </a:p>
          <a:p>
            <a:pPr lvl="1" fontAlgn="base"/>
            <a:r>
              <a:rPr lang="cs-CZ" dirty="0" smtClean="0"/>
              <a:t>Licence jsou různé, např. rozsah trvalého uložení nebo tisku dokumentů je určován konkrétní licencí. Obvykle je možné stahovat články, ale u knih pouze určitý počet stran nebo kapitoly</a:t>
            </a:r>
          </a:p>
          <a:p>
            <a:pPr lvl="1" fontAlgn="base"/>
            <a:r>
              <a:rPr lang="cs-CZ" dirty="0" smtClean="0">
                <a:hlinkClick r:id="rId2"/>
              </a:rPr>
              <a:t>Čtení e-knih</a:t>
            </a:r>
            <a:endParaRPr lang="cs-CZ" dirty="0" smtClean="0"/>
          </a:p>
          <a:p>
            <a:pPr fontAlgn="base"/>
            <a:r>
              <a:rPr lang="cs-CZ" dirty="0" smtClean="0"/>
              <a:t>E-knihy </a:t>
            </a:r>
            <a:r>
              <a:rPr lang="cs-CZ" dirty="0" err="1" smtClean="0"/>
              <a:t>ProQuest</a:t>
            </a:r>
            <a:r>
              <a:rPr lang="cs-CZ" dirty="0" smtClean="0"/>
              <a:t> </a:t>
            </a:r>
            <a:r>
              <a:rPr lang="cs-CZ" dirty="0" err="1" smtClean="0"/>
              <a:t>Ebook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- dostupnost </a:t>
            </a:r>
            <a:r>
              <a:rPr lang="cs-CZ" dirty="0"/>
              <a:t>knih = </a:t>
            </a:r>
            <a:r>
              <a:rPr lang="cs-CZ" i="1" dirty="0">
                <a:solidFill>
                  <a:schemeClr val="accent1"/>
                </a:solidFill>
              </a:rPr>
              <a:t>Tuto knihu si můžete vyžádat u Vaší </a:t>
            </a:r>
            <a:r>
              <a:rPr lang="cs-CZ" i="1" dirty="0" smtClean="0">
                <a:solidFill>
                  <a:schemeClr val="accent1"/>
                </a:solidFill>
              </a:rPr>
              <a:t>knihovny</a:t>
            </a:r>
          </a:p>
          <a:p>
            <a:pPr lvl="1" fontAlgn="base"/>
            <a:r>
              <a:rPr lang="cs-CZ" dirty="0" smtClean="0"/>
              <a:t>Vybrat FHS</a:t>
            </a:r>
          </a:p>
          <a:p>
            <a:pPr lvl="1" fontAlgn="base"/>
            <a:r>
              <a:rPr lang="cs-CZ" dirty="0" smtClean="0"/>
              <a:t>Ideálně vyplnit komentář (zdůvodnění nákupu licence)</a:t>
            </a:r>
          </a:p>
          <a:p>
            <a:pPr lvl="1" fontAlgn="base"/>
            <a:r>
              <a:rPr lang="cs-CZ" dirty="0" smtClean="0"/>
              <a:t>Vyhodnocuje se individuálně i  ohledem na cenu licence</a:t>
            </a:r>
          </a:p>
        </p:txBody>
      </p:sp>
    </p:spTree>
    <p:extLst>
      <p:ext uri="{BB962C8B-B14F-4D97-AF65-F5344CB8AC3E}">
        <p14:creationId xmlns:p14="http://schemas.microsoft.com/office/powerpoint/2010/main" val="353874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Portál EIZ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Portál elektronických zdrojů Univerzity </a:t>
            </a:r>
            <a:r>
              <a:rPr lang="cs-CZ" dirty="0" smtClean="0">
                <a:hlinkClick r:id="rId2"/>
              </a:rPr>
              <a:t>Karlovy</a:t>
            </a:r>
            <a:endParaRPr lang="cs-CZ" dirty="0" smtClean="0"/>
          </a:p>
          <a:p>
            <a:pPr lvl="1"/>
            <a:r>
              <a:rPr lang="cs-CZ" dirty="0" smtClean="0"/>
              <a:t>Přehled EIZ </a:t>
            </a:r>
            <a:r>
              <a:rPr lang="cs-CZ" dirty="0"/>
              <a:t>dostupných na </a:t>
            </a:r>
            <a:r>
              <a:rPr lang="cs-CZ" dirty="0" smtClean="0"/>
              <a:t>UK včetně vybraných volně dostupných</a:t>
            </a:r>
          </a:p>
          <a:p>
            <a:pPr lvl="1"/>
            <a:r>
              <a:rPr lang="cs-CZ" dirty="0" smtClean="0"/>
              <a:t>Zkušební přístupy (časově omezené)</a:t>
            </a:r>
          </a:p>
          <a:p>
            <a:pPr lvl="1"/>
            <a:r>
              <a:rPr lang="cs-CZ" dirty="0" smtClean="0"/>
              <a:t>Řazení </a:t>
            </a:r>
          </a:p>
          <a:p>
            <a:pPr lvl="2"/>
            <a:r>
              <a:rPr lang="cs-CZ" dirty="0" smtClean="0"/>
              <a:t>Abecedně</a:t>
            </a:r>
          </a:p>
          <a:p>
            <a:pPr lvl="2"/>
            <a:r>
              <a:rPr lang="cs-CZ" dirty="0" smtClean="0"/>
              <a:t>Podle fakult (pod FHS pouze ty, které fakulta předplácí a nejsou dostupné celouniverzitně)</a:t>
            </a:r>
          </a:p>
          <a:p>
            <a:pPr lvl="2"/>
            <a:r>
              <a:rPr lang="cs-CZ" dirty="0" smtClean="0"/>
              <a:t>Podle oborů (stěžejní pro FHS jsou multioborové zdroje)</a:t>
            </a:r>
          </a:p>
          <a:p>
            <a:pPr marL="914400" lvl="2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r>
              <a:rPr lang="cs-CZ" dirty="0" smtClean="0"/>
              <a:t> Pozor na výběr pouze oborových nebo fakultních zdrojů – chyběla by vám řada nejvýznamnějších zdrojů</a:t>
            </a:r>
          </a:p>
          <a:p>
            <a:pPr lvl="1"/>
            <a:r>
              <a:rPr lang="cs-CZ" dirty="0" smtClean="0">
                <a:hlinkClick r:id="rId3"/>
              </a:rPr>
              <a:t>Návody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76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EF7EB-75EA-778B-E0C6-30D07578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45C89-1A44-18AA-AEC7-0D34DF03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Terminologie, klíčová slova (čeština, angličtina)</a:t>
            </a:r>
          </a:p>
          <a:p>
            <a:r>
              <a:rPr lang="cs-CZ" dirty="0" smtClean="0"/>
              <a:t>Výběr primárního informačního zdroje + další doplňkové databáze</a:t>
            </a:r>
          </a:p>
          <a:p>
            <a:r>
              <a:rPr lang="cs-CZ" dirty="0"/>
              <a:t>Příprava rešeršního </a:t>
            </a:r>
            <a:r>
              <a:rPr lang="cs-CZ" dirty="0" smtClean="0"/>
              <a:t>dotazu (seznámení se s vyhledávacími nástroji vybraných zdrojů, nápovědy…)</a:t>
            </a:r>
          </a:p>
          <a:p>
            <a:r>
              <a:rPr lang="cs-CZ" dirty="0" smtClean="0"/>
              <a:t>Formulace rešeršního dotazu</a:t>
            </a:r>
          </a:p>
          <a:p>
            <a:pPr lvl="1"/>
            <a:r>
              <a:rPr lang="cs-CZ" dirty="0" err="1" smtClean="0"/>
              <a:t>Boolovské</a:t>
            </a:r>
            <a:r>
              <a:rPr lang="cs-CZ" dirty="0" smtClean="0"/>
              <a:t> operátory </a:t>
            </a:r>
          </a:p>
          <a:p>
            <a:pPr lvl="2"/>
            <a:r>
              <a:rPr lang="cs-CZ" dirty="0" smtClean="0"/>
              <a:t>AND – zužuje dotaz (hledáme všechny termíny)</a:t>
            </a:r>
          </a:p>
          <a:p>
            <a:pPr lvl="2"/>
            <a:r>
              <a:rPr lang="cs-CZ" dirty="0" smtClean="0"/>
              <a:t>OR – rozšiřuje dotaz (alespoň jeden z uvedených termínů)</a:t>
            </a:r>
          </a:p>
          <a:p>
            <a:pPr lvl="2"/>
            <a:r>
              <a:rPr lang="cs-CZ" dirty="0" smtClean="0"/>
              <a:t>NOT – odstraňuje nežádoucí dokumenty </a:t>
            </a:r>
          </a:p>
          <a:p>
            <a:pPr lvl="1"/>
            <a:r>
              <a:rPr lang="cs-CZ" dirty="0" smtClean="0"/>
              <a:t>Zástupné </a:t>
            </a:r>
            <a:r>
              <a:rPr lang="cs-CZ" dirty="0"/>
              <a:t>znaky - krácení na slovní </a:t>
            </a:r>
            <a:r>
              <a:rPr lang="cs-CZ" dirty="0" smtClean="0"/>
              <a:t>kořen, nejednoznačný pravopis</a:t>
            </a:r>
          </a:p>
          <a:p>
            <a:pPr lvl="2"/>
            <a:r>
              <a:rPr lang="cs-CZ" dirty="0" smtClean="0"/>
              <a:t>nepoužívají se jednotně (nejčastěji </a:t>
            </a:r>
            <a:r>
              <a:rPr lang="cs-CZ" b="1" dirty="0" smtClean="0"/>
              <a:t>*</a:t>
            </a:r>
            <a:r>
              <a:rPr lang="cs-CZ" dirty="0" smtClean="0"/>
              <a:t>, </a:t>
            </a:r>
            <a:r>
              <a:rPr lang="cs-CZ" b="1" dirty="0" smtClean="0"/>
              <a:t>?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Fráze (přesné pořadí a tvar termínů) – uvozovky</a:t>
            </a:r>
          </a:p>
          <a:p>
            <a:r>
              <a:rPr lang="cs-CZ" dirty="0" smtClean="0"/>
              <a:t>Výsledky – posouzení relevance a případné upřesnění dotazu</a:t>
            </a:r>
          </a:p>
          <a:p>
            <a:r>
              <a:rPr lang="cs-CZ" dirty="0" smtClean="0"/>
              <a:t>Filtrování – upřesnění výsledků pomocí filtrů v databázi</a:t>
            </a:r>
          </a:p>
          <a:p>
            <a:r>
              <a:rPr lang="cs-CZ" dirty="0" smtClean="0"/>
              <a:t>Uložení vyhledaných výsledků </a:t>
            </a:r>
          </a:p>
          <a:p>
            <a:pPr lvl="1"/>
            <a:r>
              <a:rPr lang="cs-CZ" dirty="0" smtClean="0"/>
              <a:t>Databáze</a:t>
            </a:r>
          </a:p>
          <a:p>
            <a:pPr lvl="1"/>
            <a:r>
              <a:rPr lang="cs-CZ" b="1" dirty="0" smtClean="0">
                <a:hlinkClick r:id="rId2"/>
              </a:rPr>
              <a:t>Citační manažer</a:t>
            </a:r>
            <a:r>
              <a:rPr lang="cs-CZ" dirty="0" smtClean="0"/>
              <a:t>	</a:t>
            </a:r>
            <a:endParaRPr lang="cs-CZ" dirty="0"/>
          </a:p>
          <a:p>
            <a:r>
              <a:rPr lang="cs-CZ" dirty="0"/>
              <a:t>Individuální konzultace v knihovně nad tématem dizertace a databázemi vhodnými pro rešerši; rešeršní strategie – domluva termínu e-mailem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487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748d33-cf74-46ff-befd-170a0331f75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62CF47B04044419335D0BDC30A0D12" ma:contentTypeVersion="16" ma:contentTypeDescription="Vytvoří nový dokument" ma:contentTypeScope="" ma:versionID="dfe49c2b7444343e85066bb8df7b8a65">
  <xsd:schema xmlns:xsd="http://www.w3.org/2001/XMLSchema" xmlns:xs="http://www.w3.org/2001/XMLSchema" xmlns:p="http://schemas.microsoft.com/office/2006/metadata/properties" xmlns:ns3="c9748d33-cf74-46ff-befd-170a0331f759" xmlns:ns4="ed8a3544-af12-4121-ba22-de533962fba8" targetNamespace="http://schemas.microsoft.com/office/2006/metadata/properties" ma:root="true" ma:fieldsID="96053ad06b456199de79e983f4ee974a" ns3:_="" ns4:_="">
    <xsd:import namespace="c9748d33-cf74-46ff-befd-170a0331f759"/>
    <xsd:import namespace="ed8a3544-af12-4121-ba22-de533962fb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48d33-cf74-46ff-befd-170a0331f7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a3544-af12-4121-ba22-de533962fba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9D175E-C4B8-4504-93A9-6E9F77E10F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B400D-84EC-42BB-8D5F-BD9E3CDB58BA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ed8a3544-af12-4121-ba22-de533962fba8"/>
    <ds:schemaRef ds:uri="c9748d33-cf74-46ff-befd-170a0331f759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61692A6-7B8F-4B10-87DF-DE8B9C935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748d33-cf74-46ff-befd-170a0331f759"/>
    <ds:schemaRef ds:uri="ed8a3544-af12-4121-ba22-de533962fb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1212</Words>
  <Application>Microsoft Office PowerPoint</Application>
  <PresentationFormat>Širokoúhlá obrazovka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Knihovna UK</vt:lpstr>
      <vt:lpstr>Knihovna FHS</vt:lpstr>
      <vt:lpstr>Dokument není na UK</vt:lpstr>
      <vt:lpstr>EIZ a typy databází</vt:lpstr>
      <vt:lpstr>Plnotextové x bibliografické x citační databáze</vt:lpstr>
      <vt:lpstr>Standardní nástroje databází EIZ</vt:lpstr>
      <vt:lpstr>Licence</vt:lpstr>
      <vt:lpstr>Portál EIZ</vt:lpstr>
      <vt:lpstr>Rešerše</vt:lpstr>
      <vt:lpstr>Výběr zdroje rešerše</vt:lpstr>
      <vt:lpstr>Google scholar</vt:lpstr>
      <vt:lpstr>UKAŽ</vt:lpstr>
      <vt:lpstr>Ebsco Academic Search Ultimate</vt:lpstr>
      <vt:lpstr>Web of Science / Scopus</vt:lpstr>
      <vt:lpstr>Open Access / Open Science</vt:lpstr>
      <vt:lpstr>Kontakty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Matuszková</dc:creator>
  <cp:lastModifiedBy>Milada Pajgrtová</cp:lastModifiedBy>
  <cp:revision>50</cp:revision>
  <dcterms:created xsi:type="dcterms:W3CDTF">2023-05-16T06:34:21Z</dcterms:created>
  <dcterms:modified xsi:type="dcterms:W3CDTF">2023-09-25T08:42:34Z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0x010100B462CF47B04044419335D0BDC30A0D12</vt:lpwstr>
  </property>
</Properties>
</file>