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4"/>
  </p:sldMasterIdLst>
  <p:notesMasterIdLst>
    <p:notesMasterId r:id="rId39"/>
  </p:notesMasterIdLst>
  <p:sldIdLst>
    <p:sldId id="256" r:id="rId5"/>
    <p:sldId id="275" r:id="rId6"/>
    <p:sldId id="277" r:id="rId7"/>
    <p:sldId id="291" r:id="rId8"/>
    <p:sldId id="274" r:id="rId9"/>
    <p:sldId id="272" r:id="rId10"/>
    <p:sldId id="273" r:id="rId11"/>
    <p:sldId id="278" r:id="rId12"/>
    <p:sldId id="271" r:id="rId13"/>
    <p:sldId id="266" r:id="rId14"/>
    <p:sldId id="267" r:id="rId15"/>
    <p:sldId id="268" r:id="rId16"/>
    <p:sldId id="269" r:id="rId17"/>
    <p:sldId id="270" r:id="rId18"/>
    <p:sldId id="296" r:id="rId19"/>
    <p:sldId id="282" r:id="rId20"/>
    <p:sldId id="283" r:id="rId21"/>
    <p:sldId id="281" r:id="rId22"/>
    <p:sldId id="280" r:id="rId23"/>
    <p:sldId id="295" r:id="rId24"/>
    <p:sldId id="285" r:id="rId25"/>
    <p:sldId id="287" r:id="rId26"/>
    <p:sldId id="288" r:id="rId27"/>
    <p:sldId id="289" r:id="rId28"/>
    <p:sldId id="257" r:id="rId29"/>
    <p:sldId id="258" r:id="rId30"/>
    <p:sldId id="262" r:id="rId31"/>
    <p:sldId id="263" r:id="rId32"/>
    <p:sldId id="264" r:id="rId33"/>
    <p:sldId id="265" r:id="rId34"/>
    <p:sldId id="292" r:id="rId35"/>
    <p:sldId id="293" r:id="rId36"/>
    <p:sldId id="294" r:id="rId37"/>
    <p:sldId id="279" r:id="rId38"/>
  </p:sldIdLst>
  <p:sldSz cx="9144000" cy="6858000" type="screen4x3"/>
  <p:notesSz cx="6735763" cy="98663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32" autoAdjust="0"/>
  </p:normalViewPr>
  <p:slideViewPr>
    <p:cSldViewPr>
      <p:cViewPr>
        <p:scale>
          <a:sx n="170" d="100"/>
          <a:sy n="170" d="100"/>
        </p:scale>
        <p:origin x="-72" y="2346"/>
      </p:cViewPr>
      <p:guideLst>
        <p:guide orient="horz" pos="2160"/>
        <p:guide pos="2880"/>
      </p:guideLst>
    </p:cSldViewPr>
  </p:slideViewPr>
  <p:outlineViewPr>
    <p:cViewPr>
      <p:scale>
        <a:sx n="33" d="100"/>
        <a:sy n="33" d="100"/>
      </p:scale>
      <p:origin x="0" y="1008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114" y="-7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cs-CZ" dirty="0" err="1" smtClean="0"/>
              <a:t>Modules</a:t>
            </a:r>
            <a:endParaRPr lang="en-GB" dirty="0"/>
          </a:p>
        </c:rich>
      </c:tx>
      <c:layout/>
      <c:overlay val="0"/>
    </c:title>
    <c:autoTitleDeleted val="0"/>
    <c:plotArea>
      <c:layout/>
      <c:pieChart>
        <c:varyColors val="1"/>
        <c:ser>
          <c:idx val="0"/>
          <c:order val="0"/>
          <c:tx>
            <c:strRef>
              <c:f>Sheet1!$B$1</c:f>
              <c:strCache>
                <c:ptCount val="1"/>
                <c:pt idx="0">
                  <c:v>Modules</c:v>
                </c:pt>
              </c:strCache>
            </c:strRef>
          </c:tx>
          <c:cat>
            <c:strRef>
              <c:f>Sheet1!$A$2:$A$7</c:f>
              <c:strCache>
                <c:ptCount val="6"/>
                <c:pt idx="0">
                  <c:v>Philosophical</c:v>
                </c:pt>
                <c:pt idx="1">
                  <c:v>Historical</c:v>
                </c:pt>
                <c:pt idx="2">
                  <c:v>of Social Sciences</c:v>
                </c:pt>
                <c:pt idx="3">
                  <c:v>Creative</c:v>
                </c:pt>
                <c:pt idx="4">
                  <c:v>Communicative</c:v>
                </c:pt>
                <c:pt idx="5">
                  <c:v>Qualifying</c:v>
                </c:pt>
              </c:strCache>
            </c:strRef>
          </c:cat>
          <c:val>
            <c:numRef>
              <c:f>Sheet1!$B$2:$B$7</c:f>
              <c:numCache>
                <c:formatCode>General</c:formatCode>
                <c:ptCount val="6"/>
                <c:pt idx="0">
                  <c:v>1</c:v>
                </c:pt>
                <c:pt idx="1">
                  <c:v>1</c:v>
                </c:pt>
                <c:pt idx="2">
                  <c:v>1</c:v>
                </c:pt>
                <c:pt idx="3">
                  <c:v>1</c:v>
                </c:pt>
                <c:pt idx="4">
                  <c:v>1</c:v>
                </c:pt>
                <c:pt idx="5">
                  <c:v>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7740096173225628"/>
          <c:y val="0.31953740157480315"/>
          <c:w val="0.29721169609787496"/>
          <c:h val="0.56798075240594925"/>
        </c:manualLayout>
      </c:layout>
      <c:overlay val="0"/>
    </c:legend>
    <c:plotVisOnly val="1"/>
    <c:dispBlanksAs val="gap"/>
    <c:showDLblsOverMax val="0"/>
  </c:chart>
  <c:txPr>
    <a:bodyPr/>
    <a:lstStyle/>
    <a:p>
      <a:pPr>
        <a:defRPr sz="1800"/>
      </a:pPr>
      <a:endParaRPr lang="cs-CZ"/>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sz="2400" dirty="0" smtClean="0">
                <a:latin typeface="Times New Roman" pitchFamily="18" charset="0"/>
                <a:cs typeface="Times New Roman" pitchFamily="18" charset="0"/>
              </a:rPr>
              <a:t>180 ECTS</a:t>
            </a:r>
            <a:r>
              <a:rPr lang="cs-CZ" sz="2400" dirty="0" smtClean="0">
                <a:latin typeface="Times New Roman" pitchFamily="18" charset="0"/>
                <a:cs typeface="Times New Roman" pitchFamily="18" charset="0"/>
              </a:rPr>
              <a:t> in </a:t>
            </a:r>
            <a:r>
              <a:rPr lang="cs-CZ" sz="2400" dirty="0" err="1" smtClean="0">
                <a:latin typeface="Times New Roman" pitchFamily="18" charset="0"/>
                <a:cs typeface="Times New Roman" pitchFamily="18" charset="0"/>
              </a:rPr>
              <a:t>total</a:t>
            </a:r>
            <a:endParaRPr lang="en-GB" sz="2400" dirty="0">
              <a:latin typeface="Times New Roman" pitchFamily="18" charset="0"/>
              <a:cs typeface="Times New Roman" pitchFamily="18" charset="0"/>
            </a:endParaRPr>
          </a:p>
        </c:rich>
      </c:tx>
      <c:layout>
        <c:manualLayout>
          <c:xMode val="edge"/>
          <c:yMode val="edge"/>
          <c:x val="1.2137360219692816E-2"/>
          <c:y val="8.3333333333333329E-2"/>
        </c:manualLayout>
      </c:layout>
      <c:overlay val="0"/>
    </c:title>
    <c:autoTitleDeleted val="0"/>
    <c:view3D>
      <c:rotX val="75"/>
      <c:rotY val="0"/>
      <c:rAngAx val="0"/>
      <c:perspective val="30"/>
    </c:view3D>
    <c:floor>
      <c:thickness val="0"/>
    </c:floor>
    <c:sideWall>
      <c:thickness val="0"/>
    </c:sideWall>
    <c:backWall>
      <c:thickness val="0"/>
    </c:backWall>
    <c:plotArea>
      <c:layout>
        <c:manualLayout>
          <c:layoutTarget val="inner"/>
          <c:xMode val="edge"/>
          <c:yMode val="edge"/>
          <c:x val="0.23871791923038838"/>
          <c:y val="0.19668832020997376"/>
          <c:w val="0.75105024106804175"/>
          <c:h val="0.647165135608049"/>
        </c:manualLayout>
      </c:layout>
      <c:pie3DChart>
        <c:varyColors val="1"/>
        <c:ser>
          <c:idx val="1"/>
          <c:order val="1"/>
          <c:tx>
            <c:strRef>
              <c:f>Sheet1!$B$1</c:f>
              <c:strCache>
                <c:ptCount val="1"/>
                <c:pt idx="0">
                  <c:v>180 ECTS in total</c:v>
                </c:pt>
              </c:strCache>
            </c:strRef>
          </c:tx>
          <c:dLbls>
            <c:dLbl>
              <c:idx val="0"/>
              <c:layout/>
              <c:tx>
                <c:rich>
                  <a:bodyPr/>
                  <a:lstStyle/>
                  <a:p>
                    <a:r>
                      <a:rPr lang="cs-CZ" dirty="0" smtClean="0"/>
                      <a:t>98 ECTS</a:t>
                    </a:r>
                    <a:endParaRPr lang="en-US" dirty="0"/>
                  </a:p>
                </c:rich>
              </c:tx>
              <c:showLegendKey val="0"/>
              <c:showVal val="0"/>
              <c:showCatName val="0"/>
              <c:showSerName val="0"/>
              <c:showPercent val="1"/>
              <c:showBubbleSize val="0"/>
            </c:dLbl>
            <c:dLbl>
              <c:idx val="1"/>
              <c:layout/>
              <c:tx>
                <c:rich>
                  <a:bodyPr/>
                  <a:lstStyle/>
                  <a:p>
                    <a:r>
                      <a:rPr lang="cs-CZ" dirty="0" smtClean="0"/>
                      <a:t>56 ECTS</a:t>
                    </a:r>
                    <a:endParaRPr lang="en-US" dirty="0"/>
                  </a:p>
                </c:rich>
              </c:tx>
              <c:showLegendKey val="0"/>
              <c:showVal val="0"/>
              <c:showCatName val="0"/>
              <c:showSerName val="0"/>
              <c:showPercent val="1"/>
              <c:showBubbleSize val="0"/>
            </c:dLbl>
            <c:dLbl>
              <c:idx val="2"/>
              <c:layout/>
              <c:tx>
                <c:rich>
                  <a:bodyPr/>
                  <a:lstStyle/>
                  <a:p>
                    <a:r>
                      <a:rPr lang="cs-CZ" smtClean="0"/>
                      <a:t>26 ECTS</a:t>
                    </a:r>
                    <a:endParaRPr lang="en-US" dirty="0"/>
                  </a:p>
                </c:rich>
              </c:tx>
              <c:showLegendKey val="0"/>
              <c:showVal val="0"/>
              <c:showCatName val="0"/>
              <c:showSerName val="0"/>
              <c:showPercent val="1"/>
              <c:showBubbleSize val="0"/>
            </c:dLbl>
            <c:showLegendKey val="0"/>
            <c:showVal val="0"/>
            <c:showCatName val="0"/>
            <c:showSerName val="0"/>
            <c:showPercent val="1"/>
            <c:showBubbleSize val="0"/>
            <c:showLeaderLines val="1"/>
          </c:dLbls>
          <c:cat>
            <c:strRef>
              <c:f>Sheet1!$A$2:$A$4</c:f>
              <c:strCache>
                <c:ptCount val="3"/>
                <c:pt idx="0">
                  <c:v>Compulsory courses</c:v>
                </c:pt>
                <c:pt idx="1">
                  <c:v>Compulsorily optional</c:v>
                </c:pt>
                <c:pt idx="2">
                  <c:v>Optional courses</c:v>
                </c:pt>
              </c:strCache>
            </c:strRef>
          </c:cat>
          <c:val>
            <c:numRef>
              <c:f>Sheet1!$B$2:$B$4</c:f>
              <c:numCache>
                <c:formatCode>General</c:formatCode>
                <c:ptCount val="3"/>
                <c:pt idx="0">
                  <c:v>98</c:v>
                </c:pt>
                <c:pt idx="1">
                  <c:v>56</c:v>
                </c:pt>
                <c:pt idx="2">
                  <c:v>26</c:v>
                </c:pt>
              </c:numCache>
            </c:numRef>
          </c:val>
        </c:ser>
        <c:ser>
          <c:idx val="0"/>
          <c:order val="0"/>
          <c:tx>
            <c:strRef>
              <c:f>Sheet1!$B$1</c:f>
              <c:strCache>
                <c:ptCount val="1"/>
                <c:pt idx="0">
                  <c:v>180 ECTS in total</c:v>
                </c:pt>
              </c:strCache>
            </c:strRef>
          </c:tx>
          <c:dLbls>
            <c:dLbl>
              <c:idx val="0"/>
              <c:tx>
                <c:rich>
                  <a:bodyPr/>
                  <a:lstStyle/>
                  <a:p>
                    <a:r>
                      <a:rPr lang="cs-CZ" smtClean="0"/>
                      <a:t>130 ECTS</a:t>
                    </a:r>
                    <a:endParaRPr lang="en-US" dirty="0"/>
                  </a:p>
                </c:rich>
              </c:tx>
              <c:showLegendKey val="0"/>
              <c:showVal val="0"/>
              <c:showCatName val="0"/>
              <c:showSerName val="0"/>
              <c:showPercent val="1"/>
              <c:showBubbleSize val="0"/>
            </c:dLbl>
            <c:dLbl>
              <c:idx val="2"/>
              <c:delete val="1"/>
            </c:dLbl>
            <c:showLegendKey val="0"/>
            <c:showVal val="0"/>
            <c:showCatName val="0"/>
            <c:showSerName val="0"/>
            <c:showPercent val="1"/>
            <c:showBubbleSize val="0"/>
            <c:showLeaderLines val="1"/>
          </c:dLbls>
          <c:cat>
            <c:strRef>
              <c:f>Sheet1!$A$2:$A$4</c:f>
              <c:strCache>
                <c:ptCount val="3"/>
                <c:pt idx="0">
                  <c:v>Compulsory courses</c:v>
                </c:pt>
                <c:pt idx="1">
                  <c:v>Compulsorily optional</c:v>
                </c:pt>
                <c:pt idx="2">
                  <c:v>Optional courses</c:v>
                </c:pt>
              </c:strCache>
            </c:strRef>
          </c:cat>
          <c:val>
            <c:numRef>
              <c:f>Sheet1!$B$2:$B$4</c:f>
              <c:numCache>
                <c:formatCode>General</c:formatCode>
                <c:ptCount val="3"/>
                <c:pt idx="0">
                  <c:v>98</c:v>
                </c:pt>
                <c:pt idx="1">
                  <c:v>56</c:v>
                </c:pt>
                <c:pt idx="2">
                  <c:v>26</c:v>
                </c:pt>
              </c:numCache>
            </c:numRef>
          </c:val>
        </c:ser>
        <c:dLbls>
          <c:showLegendKey val="0"/>
          <c:showVal val="0"/>
          <c:showCatName val="0"/>
          <c:showSerName val="0"/>
          <c:showPercent val="1"/>
          <c:showBubbleSize val="0"/>
          <c:showLeaderLines val="1"/>
        </c:dLbls>
      </c:pie3DChart>
    </c:plotArea>
    <c:legend>
      <c:legendPos val="t"/>
      <c:layout>
        <c:manualLayout>
          <c:xMode val="edge"/>
          <c:yMode val="edge"/>
          <c:x val="1.5936760001307583E-3"/>
          <c:y val="0.22665288713910758"/>
          <c:w val="0.32180802089499377"/>
          <c:h val="0.63121259842519672"/>
        </c:manualLayout>
      </c:layout>
      <c:overlay val="1"/>
    </c:legend>
    <c:plotVisOnly val="1"/>
    <c:dispBlanksAs val="gap"/>
    <c:showDLblsOverMax val="0"/>
  </c:chart>
  <c:txPr>
    <a:bodyPr/>
    <a:lstStyle/>
    <a:p>
      <a:pPr>
        <a:defRPr sz="1800"/>
      </a:pPr>
      <a:endParaRPr lang="cs-CZ"/>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63041994750656172"/>
          <c:y val="1.4466547759997467E-2"/>
          <c:w val="0.35798738699329252"/>
          <c:h val="0.67117787543140495"/>
        </c:manualLayout>
      </c:layout>
      <c:doughnutChart>
        <c:varyColors val="1"/>
        <c:ser>
          <c:idx val="0"/>
          <c:order val="0"/>
          <c:tx>
            <c:strRef>
              <c:f>Sheet1!$B$1</c:f>
              <c:strCache>
                <c:ptCount val="1"/>
                <c:pt idx="0">
                  <c:v>  </c:v>
                </c:pt>
              </c:strCache>
            </c:strRef>
          </c:tx>
          <c:cat>
            <c:strRef>
              <c:f>Sheet1!$A$2:$A$8</c:f>
              <c:strCache>
                <c:ptCount val="7"/>
                <c:pt idx="0">
                  <c:v>Introductory Exams -  6; 30 ECTS in total</c:v>
                </c:pt>
                <c:pt idx="1">
                  <c:v>Comprehensive Exams - 4; 40 ECTS in total</c:v>
                </c:pt>
                <c:pt idx="2">
                  <c:v>Bachelor's Thesis Preparation - 1; 20 ECTS in total</c:v>
                </c:pt>
                <c:pt idx="3">
                  <c:v>Seminar in Philosophical Text Interpretation  - 1; 2 ECTS in total</c:v>
                </c:pt>
                <c:pt idx="4">
                  <c:v>Discussion of an Academic Topic in English - 1; 2 ECTS in total</c:v>
                </c:pt>
                <c:pt idx="5">
                  <c:v>Report on a Lecture Presented in English - 1; 2 ECTS in total</c:v>
                </c:pt>
                <c:pt idx="6">
                  <c:v>Summer school - 1; 2 ECTS in total</c:v>
                </c:pt>
              </c:strCache>
            </c:strRef>
          </c:cat>
          <c:val>
            <c:numRef>
              <c:f>Sheet1!$B$2:$B$8</c:f>
              <c:numCache>
                <c:formatCode>General</c:formatCode>
                <c:ptCount val="7"/>
                <c:pt idx="0">
                  <c:v>30</c:v>
                </c:pt>
                <c:pt idx="1">
                  <c:v>40</c:v>
                </c:pt>
                <c:pt idx="2">
                  <c:v>20</c:v>
                </c:pt>
                <c:pt idx="3">
                  <c:v>2</c:v>
                </c:pt>
                <c:pt idx="4">
                  <c:v>2</c:v>
                </c:pt>
                <c:pt idx="5">
                  <c:v>2</c:v>
                </c:pt>
                <c:pt idx="6">
                  <c:v>2</c:v>
                </c:pt>
              </c:numCache>
            </c:numRef>
          </c:val>
        </c:ser>
        <c:dLbls>
          <c:showLegendKey val="0"/>
          <c:showVal val="0"/>
          <c:showCatName val="0"/>
          <c:showSerName val="0"/>
          <c:showPercent val="0"/>
          <c:showBubbleSize val="0"/>
          <c:showLeaderLines val="1"/>
        </c:dLbls>
        <c:firstSliceAng val="0"/>
        <c:holeSize val="50"/>
      </c:doughnutChart>
    </c:plotArea>
    <c:legend>
      <c:legendPos val="b"/>
      <c:layout>
        <c:manualLayout>
          <c:xMode val="edge"/>
          <c:yMode val="edge"/>
          <c:x val="0"/>
          <c:y val="0.50875545086989526"/>
          <c:w val="0.77683253135024788"/>
          <c:h val="0.49124454913010485"/>
        </c:manualLayout>
      </c:layout>
      <c:overlay val="0"/>
      <c:txPr>
        <a:bodyPr/>
        <a:lstStyle/>
        <a:p>
          <a:pPr>
            <a:defRPr>
              <a:latin typeface="Times New Roman" pitchFamily="18" charset="0"/>
              <a:cs typeface="Times New Roman" pitchFamily="18" charset="0"/>
            </a:defRPr>
          </a:pPr>
          <a:endParaRPr lang="cs-CZ"/>
        </a:p>
      </c:txPr>
    </c:legend>
    <c:plotVisOnly val="1"/>
    <c:dispBlanksAs val="gap"/>
    <c:showDLblsOverMax val="0"/>
  </c:chart>
  <c:txPr>
    <a:bodyPr/>
    <a:lstStyle/>
    <a:p>
      <a:pPr>
        <a:defRPr sz="1800"/>
      </a:pPr>
      <a:endParaRPr lang="cs-CZ"/>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0.035</cdr:x>
      <cdr:y>0.29529</cdr:y>
    </cdr:from>
    <cdr:to>
      <cdr:x>0.34125</cdr:x>
      <cdr:y>0.39294</cdr:y>
    </cdr:to>
    <cdr:sp macro="" textlink="">
      <cdr:nvSpPr>
        <cdr:cNvPr id="2" name="TextBox 1"/>
        <cdr:cNvSpPr txBox="1"/>
      </cdr:nvSpPr>
      <cdr:spPr>
        <a:xfrm xmlns:a="http://schemas.openxmlformats.org/drawingml/2006/main">
          <a:off x="288032" y="1296144"/>
          <a:ext cx="2520280" cy="42862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marL="457200" indent="-457200">
            <a:buAutoNum type="arabicPlain" startAt="98"/>
          </a:pPr>
          <a:r>
            <a:rPr lang="cs-CZ" sz="2400" b="1" dirty="0" smtClean="0">
              <a:latin typeface="Times New Roman" pitchFamily="18" charset="0"/>
              <a:cs typeface="Times New Roman" pitchFamily="18" charset="0"/>
            </a:rPr>
            <a:t>ECTS in </a:t>
          </a:r>
          <a:r>
            <a:rPr lang="cs-CZ" sz="2400" b="1" dirty="0" err="1" smtClean="0">
              <a:latin typeface="Times New Roman" pitchFamily="18" charset="0"/>
              <a:cs typeface="Times New Roman" pitchFamily="18" charset="0"/>
            </a:rPr>
            <a:t>total</a:t>
          </a:r>
          <a:endParaRPr lang="cs-CZ" sz="2400" b="1" dirty="0" smtClean="0">
            <a:latin typeface="Times New Roman" pitchFamily="18" charset="0"/>
            <a:cs typeface="Times New Roman" pitchFamily="18" charset="0"/>
          </a:endParaRPr>
        </a:p>
        <a:p xmlns:a="http://schemas.openxmlformats.org/drawingml/2006/main">
          <a:endParaRPr lang="cs-CZ" sz="20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4FF744FB-A119-4353-A8B8-5AB943A95B78}" type="datetimeFigureOut">
              <a:rPr lang="cs-CZ" smtClean="0"/>
              <a:pPr/>
              <a:t>13.9.2013</a:t>
            </a:fld>
            <a:endParaRPr lang="cs-CZ"/>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45F3925D-8547-421F-BFFD-BDEB04994987}" type="slidenum">
              <a:rPr lang="cs-CZ" smtClean="0"/>
              <a:pPr/>
              <a:t>‹#›</a:t>
            </a:fld>
            <a:endParaRPr lang="cs-CZ"/>
          </a:p>
        </p:txBody>
      </p:sp>
    </p:spTree>
    <p:extLst>
      <p:ext uri="{BB962C8B-B14F-4D97-AF65-F5344CB8AC3E}">
        <p14:creationId xmlns:p14="http://schemas.microsoft.com/office/powerpoint/2010/main" val="3255178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947E180-AFB2-4936-BFC8-81FE7A0339AD}" type="datetimeFigureOut">
              <a:rPr lang="cs-CZ" smtClean="0"/>
              <a:pPr/>
              <a:t>13.9.2013</a:t>
            </a:fld>
            <a:endParaRPr lang="cs-CZ"/>
          </a:p>
        </p:txBody>
      </p:sp>
      <p:sp>
        <p:nvSpPr>
          <p:cNvPr id="17" name="Footer Placeholder 16"/>
          <p:cNvSpPr>
            <a:spLocks noGrp="1"/>
          </p:cNvSpPr>
          <p:nvPr>
            <p:ph type="ftr" sz="quarter" idx="11"/>
          </p:nvPr>
        </p:nvSpPr>
        <p:spPr/>
        <p:txBody>
          <a:bodyPr/>
          <a:lstStyle/>
          <a:p>
            <a:endParaRPr lang="cs-CZ"/>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7A9E022-EAA6-463A-9E10-B0D14DDC42E1}" type="slidenum">
              <a:rPr lang="cs-CZ" smtClean="0"/>
              <a:pPr/>
              <a:t>‹#›</a:t>
            </a:fld>
            <a:endParaRPr lang="cs-CZ"/>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47E180-AFB2-4936-BFC8-81FE7A0339AD}" type="datetimeFigureOut">
              <a:rPr lang="cs-CZ" smtClean="0"/>
              <a:pPr/>
              <a:t>13.9.2013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7A9E022-EAA6-463A-9E10-B0D14DDC42E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7A9E022-EAA6-463A-9E10-B0D14DDC42E1}" type="slidenum">
              <a:rPr lang="cs-CZ" smtClean="0"/>
              <a:pPr/>
              <a:t>‹#›</a:t>
            </a:fld>
            <a:endParaRPr lang="cs-CZ"/>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47E180-AFB2-4936-BFC8-81FE7A0339AD}" type="datetimeFigureOut">
              <a:rPr lang="cs-CZ" smtClean="0"/>
              <a:pPr/>
              <a:t>13.9.2013</a:t>
            </a:fld>
            <a:endParaRPr lang="cs-CZ"/>
          </a:p>
        </p:txBody>
      </p:sp>
      <p:sp>
        <p:nvSpPr>
          <p:cNvPr id="5" name="Footer Placeholder 4"/>
          <p:cNvSpPr>
            <a:spLocks noGrp="1"/>
          </p:cNvSpPr>
          <p:nvPr>
            <p:ph type="ftr" sz="quarter" idx="11"/>
          </p:nvPr>
        </p:nvSpPr>
        <p:spPr/>
        <p:txBody>
          <a:bodyPr/>
          <a:lstStyle/>
          <a:p>
            <a:endParaRPr lang="cs-CZ"/>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947E180-AFB2-4936-BFC8-81FE7A0339AD}" type="datetimeFigureOut">
              <a:rPr lang="cs-CZ" smtClean="0"/>
              <a:pPr/>
              <a:t>13.9.2013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a:xfrm>
            <a:off x="4361688" y="1026372"/>
            <a:ext cx="457200" cy="441325"/>
          </a:xfrm>
        </p:spPr>
        <p:txBody>
          <a:bodyPr/>
          <a:lstStyle/>
          <a:p>
            <a:fld id="{87A9E022-EAA6-463A-9E10-B0D14DDC42E1}" type="slidenum">
              <a:rPr lang="cs-CZ" smtClean="0"/>
              <a:pPr/>
              <a:t>‹#›</a:t>
            </a:fld>
            <a:endParaRPr lang="cs-CZ"/>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cs-CZ"/>
          </a:p>
        </p:txBody>
      </p:sp>
      <p:sp>
        <p:nvSpPr>
          <p:cNvPr id="4" name="Date Placeholder 3"/>
          <p:cNvSpPr>
            <a:spLocks noGrp="1"/>
          </p:cNvSpPr>
          <p:nvPr>
            <p:ph type="dt" sz="half" idx="10"/>
          </p:nvPr>
        </p:nvSpPr>
        <p:spPr/>
        <p:txBody>
          <a:bodyPr/>
          <a:lstStyle/>
          <a:p>
            <a:fld id="{3947E180-AFB2-4936-BFC8-81FE7A0339AD}" type="datetimeFigureOut">
              <a:rPr lang="cs-CZ" smtClean="0"/>
              <a:pPr/>
              <a:t>13.9.2013</a:t>
            </a:fld>
            <a:endParaRPr lang="cs-CZ"/>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7A9E022-EAA6-463A-9E10-B0D14DDC42E1}" type="slidenum">
              <a:rPr lang="cs-CZ" smtClean="0"/>
              <a:pPr/>
              <a:t>‹#›</a:t>
            </a:fld>
            <a:endParaRPr lang="cs-CZ"/>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947E180-AFB2-4936-BFC8-81FE7A0339AD}" type="datetimeFigureOut">
              <a:rPr lang="cs-CZ" smtClean="0"/>
              <a:pPr/>
              <a:t>13.9.2013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7A9E022-EAA6-463A-9E10-B0D14DDC42E1}" type="slidenum">
              <a:rPr lang="cs-CZ" smtClean="0"/>
              <a:pPr/>
              <a:t>‹#›</a:t>
            </a:fld>
            <a:endParaRPr lang="cs-CZ"/>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947E180-AFB2-4936-BFC8-81FE7A0339AD}" type="datetimeFigureOut">
              <a:rPr lang="cs-CZ" smtClean="0"/>
              <a:pPr/>
              <a:t>13.9.2013</a:t>
            </a:fld>
            <a:endParaRPr lang="cs-CZ"/>
          </a:p>
        </p:txBody>
      </p:sp>
      <p:sp>
        <p:nvSpPr>
          <p:cNvPr id="8" name="Footer Placeholder 7"/>
          <p:cNvSpPr>
            <a:spLocks noGrp="1"/>
          </p:cNvSpPr>
          <p:nvPr>
            <p:ph type="ftr" sz="quarter" idx="11"/>
          </p:nvPr>
        </p:nvSpPr>
        <p:spPr>
          <a:xfrm>
            <a:off x="304800" y="6409944"/>
            <a:ext cx="3581400" cy="365760"/>
          </a:xfrm>
        </p:spPr>
        <p:txBody>
          <a:bodyPr/>
          <a:lstStyle/>
          <a:p>
            <a:endParaRPr lang="cs-CZ"/>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7A9E022-EAA6-463A-9E10-B0D14DDC42E1}" type="slidenum">
              <a:rPr lang="cs-CZ" smtClean="0"/>
              <a:pPr/>
              <a:t>‹#›</a:t>
            </a:fld>
            <a:endParaRPr lang="cs-CZ"/>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47E180-AFB2-4936-BFC8-81FE7A0339AD}" type="datetimeFigureOut">
              <a:rPr lang="cs-CZ" smtClean="0"/>
              <a:pPr/>
              <a:t>13.9.2013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a:xfrm>
            <a:off x="4343400" y="1036020"/>
            <a:ext cx="457200" cy="441325"/>
          </a:xfrm>
        </p:spPr>
        <p:txBody>
          <a:bodyPr/>
          <a:lstStyle/>
          <a:p>
            <a:fld id="{87A9E022-EAA6-463A-9E10-B0D14DDC42E1}"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947E180-AFB2-4936-BFC8-81FE7A0339AD}" type="datetimeFigureOut">
              <a:rPr lang="cs-CZ" smtClean="0"/>
              <a:pPr/>
              <a:t>13.9.2013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7A9E022-EAA6-463A-9E10-B0D14DDC42E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7A9E022-EAA6-463A-9E10-B0D14DDC42E1}" type="slidenum">
              <a:rPr lang="cs-CZ" smtClean="0"/>
              <a:pPr/>
              <a:t>‹#›</a:t>
            </a:fld>
            <a:endParaRPr lang="cs-CZ"/>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947E180-AFB2-4936-BFC8-81FE7A0339AD}" type="datetimeFigureOut">
              <a:rPr lang="cs-CZ" smtClean="0"/>
              <a:pPr/>
              <a:t>13.9.2013</a:t>
            </a:fld>
            <a:endParaRPr lang="cs-CZ"/>
          </a:p>
        </p:txBody>
      </p:sp>
      <p:sp>
        <p:nvSpPr>
          <p:cNvPr id="6" name="Footer Placeholder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7A9E022-EAA6-463A-9E10-B0D14DDC42E1}" type="slidenum">
              <a:rPr lang="cs-CZ" smtClean="0"/>
              <a:pPr/>
              <a:t>‹#›</a:t>
            </a:fld>
            <a:endParaRPr lang="cs-CZ"/>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947E180-AFB2-4936-BFC8-81FE7A0339AD}" type="datetimeFigureOut">
              <a:rPr lang="cs-CZ" smtClean="0"/>
              <a:pPr/>
              <a:t>13.9.2013</a:t>
            </a:fld>
            <a:endParaRPr lang="cs-CZ"/>
          </a:p>
        </p:txBody>
      </p:sp>
      <p:sp>
        <p:nvSpPr>
          <p:cNvPr id="6" name="Footer Placeholder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947E180-AFB2-4936-BFC8-81FE7A0339AD}" type="datetimeFigureOut">
              <a:rPr lang="cs-CZ" smtClean="0"/>
              <a:pPr/>
              <a:t>13.9.2013</a:t>
            </a:fld>
            <a:endParaRPr lang="cs-CZ"/>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7A9E022-EAA6-463A-9E10-B0D14DDC42E1}" type="slidenum">
              <a:rPr lang="cs-CZ" smtClean="0"/>
              <a:pPr/>
              <a:t>‹#›</a:t>
            </a:fld>
            <a:endParaRPr lang="cs-CZ"/>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cuni.cz/UK-4990.htm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fhs.cuni.cz/FHSENG-400.html#38" TargetMode="External"/><Relationship Id="rId2" Type="http://schemas.openxmlformats.org/officeDocument/2006/relationships/hyperlink" Target="http://fhs.cuni.cz/FHSENG-448.html" TargetMode="External"/><Relationship Id="rId1" Type="http://schemas.openxmlformats.org/officeDocument/2006/relationships/slideLayout" Target="../slideLayouts/slideLayout2.xml"/><Relationship Id="rId4" Type="http://schemas.openxmlformats.org/officeDocument/2006/relationships/hyperlink" Target="http://fhs.cuni.cz/FHSENG-372.html"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fhs.cuni.cz/"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2819400"/>
            <a:ext cx="8136904" cy="2985864"/>
          </a:xfrm>
        </p:spPr>
        <p:txBody>
          <a:bodyPr>
            <a:normAutofit fontScale="92500" lnSpcReduction="10000"/>
          </a:bodyPr>
          <a:lstStyle/>
          <a:p>
            <a:r>
              <a:rPr lang="en-US" sz="2800" dirty="0">
                <a:solidFill>
                  <a:srgbClr val="646B86"/>
                </a:solidFill>
                <a:latin typeface="Times New Roman"/>
              </a:rPr>
              <a:t>SUMMER SCHOOL FOR </a:t>
            </a:r>
            <a:endParaRPr lang="en-US" sz="2800" dirty="0"/>
          </a:p>
          <a:p>
            <a:r>
              <a:rPr lang="en-US" sz="2800" dirty="0">
                <a:solidFill>
                  <a:srgbClr val="646B86"/>
                </a:solidFill>
                <a:latin typeface="Times New Roman"/>
              </a:rPr>
              <a:t>bachelor field of study </a:t>
            </a:r>
            <a:endParaRPr lang="en-US" sz="2800" dirty="0"/>
          </a:p>
          <a:p>
            <a:r>
              <a:rPr lang="en-US" sz="2800" dirty="0">
                <a:solidFill>
                  <a:srgbClr val="646B86"/>
                </a:solidFill>
                <a:latin typeface="Times New Roman"/>
              </a:rPr>
              <a:t>„Liberal arts and humanities“</a:t>
            </a:r>
            <a:endParaRPr lang="en-US" sz="2800" dirty="0"/>
          </a:p>
          <a:p>
            <a:r>
              <a:rPr lang="en-US" sz="3600" dirty="0" smtClean="0">
                <a:solidFill>
                  <a:srgbClr val="C00000"/>
                </a:solidFill>
                <a:latin typeface="Times New Roman"/>
              </a:rPr>
              <a:t>information </a:t>
            </a:r>
            <a:r>
              <a:rPr lang="en-US" sz="3600" dirty="0">
                <a:solidFill>
                  <a:srgbClr val="C00000"/>
                </a:solidFill>
                <a:latin typeface="Times New Roman"/>
              </a:rPr>
              <a:t>about studies and study requirements</a:t>
            </a:r>
            <a:endParaRPr lang="en-US" sz="2800" dirty="0"/>
          </a:p>
          <a:p>
            <a:r>
              <a:rPr lang="en-US" sz="3200" dirty="0">
                <a:solidFill>
                  <a:srgbClr val="646B86"/>
                </a:solidFill>
                <a:latin typeface="Times New Roman"/>
              </a:rPr>
              <a:t>September </a:t>
            </a:r>
            <a:r>
              <a:rPr lang="cs-CZ" sz="3200" dirty="0" smtClean="0">
                <a:solidFill>
                  <a:srgbClr val="646B86"/>
                </a:solidFill>
                <a:latin typeface="Times New Roman"/>
              </a:rPr>
              <a:t>16</a:t>
            </a:r>
            <a:r>
              <a:rPr lang="en-US" sz="3200" dirty="0" smtClean="0">
                <a:solidFill>
                  <a:srgbClr val="646B86"/>
                </a:solidFill>
                <a:latin typeface="Times New Roman"/>
              </a:rPr>
              <a:t> </a:t>
            </a:r>
            <a:endParaRPr lang="en-GB" sz="2800" noProof="0" dirty="0" smtClean="0">
              <a:solidFill>
                <a:srgbClr val="FF0000"/>
              </a:solidFill>
              <a:latin typeface="Times New Roman" pitchFamily="18" charset="0"/>
              <a:cs typeface="Times New Roman" pitchFamily="18" charset="0"/>
            </a:endParaRPr>
          </a:p>
        </p:txBody>
      </p:sp>
      <p:sp>
        <p:nvSpPr>
          <p:cNvPr id="2" name="Title 1"/>
          <p:cNvSpPr>
            <a:spLocks noGrp="1"/>
          </p:cNvSpPr>
          <p:nvPr>
            <p:ph type="ctrTitle"/>
          </p:nvPr>
        </p:nvSpPr>
        <p:spPr/>
        <p:txBody>
          <a:bodyPr>
            <a:normAutofit fontScale="90000"/>
          </a:bodyPr>
          <a:lstStyle/>
          <a:p>
            <a:r>
              <a:rPr lang="en-GB" sz="9600" dirty="0" smtClean="0">
                <a:latin typeface="Times New Roman" pitchFamily="18" charset="0"/>
                <a:cs typeface="Times New Roman" pitchFamily="18" charset="0"/>
              </a:rPr>
              <a:t/>
            </a:r>
            <a:br>
              <a:rPr lang="en-GB" sz="9600" dirty="0" smtClean="0">
                <a:latin typeface="Times New Roman" pitchFamily="18" charset="0"/>
                <a:cs typeface="Times New Roman" pitchFamily="18" charset="0"/>
              </a:rPr>
            </a:br>
            <a:r>
              <a:rPr lang="en-GB" sz="9600" b="1" noProof="0" dirty="0" smtClean="0">
                <a:solidFill>
                  <a:srgbClr val="C00000"/>
                </a:solidFill>
                <a:latin typeface="Times New Roman" pitchFamily="18" charset="0"/>
                <a:cs typeface="Times New Roman" pitchFamily="18" charset="0"/>
              </a:rPr>
              <a:t>201</a:t>
            </a:r>
            <a:r>
              <a:rPr lang="cs-CZ" sz="9600" b="1" noProof="0" dirty="0" smtClean="0">
                <a:solidFill>
                  <a:srgbClr val="C00000"/>
                </a:solidFill>
                <a:latin typeface="Times New Roman" pitchFamily="18" charset="0"/>
                <a:cs typeface="Times New Roman" pitchFamily="18" charset="0"/>
              </a:rPr>
              <a:t>3</a:t>
            </a:r>
            <a:endParaRPr lang="en-GB" sz="9600" b="1" noProof="0" dirty="0">
              <a:solidFill>
                <a:srgbClr val="C00000"/>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534400" cy="902968"/>
          </a:xfrm>
        </p:spPr>
        <p:txBody>
          <a:bodyPr>
            <a:normAutofit fontScale="90000"/>
          </a:bodyPr>
          <a:lstStyle/>
          <a:p>
            <a:pPr algn="ctr"/>
            <a:r>
              <a:rPr lang="en-GB" b="1" cap="small" baseline="0" noProof="0" smtClean="0">
                <a:solidFill>
                  <a:srgbClr val="C00000"/>
                </a:solidFill>
                <a:latin typeface="Times New Roman" pitchFamily="18" charset="0"/>
                <a:cs typeface="Times New Roman" pitchFamily="18" charset="0"/>
              </a:rPr>
              <a:t>Structure of study obligations in the studies of Liberal Arts and Humanities</a:t>
            </a:r>
            <a:endParaRPr lang="en-GB" b="1" cap="small" baseline="0" noProof="0">
              <a:solidFill>
                <a:srgbClr val="C0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233344015"/>
              </p:ext>
            </p:extLst>
          </p:nvPr>
        </p:nvGraphicFramePr>
        <p:xfrm>
          <a:off x="301625" y="1527175"/>
          <a:ext cx="8504238"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7" dur="20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chart seriesIdx="-4" categoryIdx="0" bldStep="category"/>
                                            </p:graphicEl>
                                          </p:spTgt>
                                        </p:tgtEl>
                                        <p:attrNameLst>
                                          <p:attrName>style.visibility</p:attrName>
                                        </p:attrNameLst>
                                      </p:cBhvr>
                                      <p:to>
                                        <p:strVal val="visible"/>
                                      </p:to>
                                    </p:set>
                                    <p:animEffect transition="in" filter="fade">
                                      <p:cBhvr>
                                        <p:cTn id="12" dur="2000"/>
                                        <p:tgtEl>
                                          <p:spTgt spid="4">
                                            <p:graphicEl>
                                              <a:chart seriesIdx="-4" categoryIdx="0" bldStep="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chart seriesIdx="-4" categoryIdx="1" bldStep="category"/>
                                            </p:graphicEl>
                                          </p:spTgt>
                                        </p:tgtEl>
                                        <p:attrNameLst>
                                          <p:attrName>style.visibility</p:attrName>
                                        </p:attrNameLst>
                                      </p:cBhvr>
                                      <p:to>
                                        <p:strVal val="visible"/>
                                      </p:to>
                                    </p:set>
                                    <p:animEffect transition="in" filter="fade">
                                      <p:cBhvr>
                                        <p:cTn id="17" dur="2000"/>
                                        <p:tgtEl>
                                          <p:spTgt spid="4">
                                            <p:graphicEl>
                                              <a:chart seriesIdx="-4" categoryIdx="1" bldStep="category"/>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graphicEl>
                                              <a:chart seriesIdx="-4" categoryIdx="2" bldStep="category"/>
                                            </p:graphicEl>
                                          </p:spTgt>
                                        </p:tgtEl>
                                        <p:attrNameLst>
                                          <p:attrName>style.visibility</p:attrName>
                                        </p:attrNameLst>
                                      </p:cBhvr>
                                      <p:to>
                                        <p:strVal val="visible"/>
                                      </p:to>
                                    </p:set>
                                    <p:animEffect transition="in" filter="fade">
                                      <p:cBhvr>
                                        <p:cTn id="22" dur="2000"/>
                                        <p:tgtEl>
                                          <p:spTgt spid="4">
                                            <p:graphicEl>
                                              <a:chart seriesIdx="-4" categoryIdx="2"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category"/>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cap="small" baseline="0" noProof="0" smtClean="0">
                <a:solidFill>
                  <a:srgbClr val="C00000"/>
                </a:solidFill>
                <a:latin typeface="Times New Roman" pitchFamily="18" charset="0"/>
                <a:cs typeface="Times New Roman" pitchFamily="18" charset="0"/>
              </a:rPr>
              <a:t>Compulsory subjects</a:t>
            </a:r>
            <a:endParaRPr lang="en-GB" b="1" cap="small" baseline="0" noProof="0">
              <a:solidFill>
                <a:srgbClr val="C0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959675684"/>
              </p:ext>
            </p:extLst>
          </p:nvPr>
        </p:nvGraphicFramePr>
        <p:xfrm>
          <a:off x="395536" y="1844824"/>
          <a:ext cx="8229600" cy="438943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 calcmode="lin" valueType="num">
                                      <p:cBhvr additive="base">
                                        <p:cTn id="7" dur="500" fill="hold"/>
                                        <p:tgtEl>
                                          <p:spTgt spid="4">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chart seriesIdx="-3" categoryIdx="-3" bldStep="gridLegend"/>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chart seriesIdx="-4" categoryIdx="0" bldStep="category"/>
                                            </p:graphicEl>
                                          </p:spTgt>
                                        </p:tgtEl>
                                        <p:attrNameLst>
                                          <p:attrName>style.visibility</p:attrName>
                                        </p:attrNameLst>
                                      </p:cBhvr>
                                      <p:to>
                                        <p:strVal val="visible"/>
                                      </p:to>
                                    </p:set>
                                    <p:anim calcmode="lin" valueType="num">
                                      <p:cBhvr additive="base">
                                        <p:cTn id="13" dur="500" fill="hold"/>
                                        <p:tgtEl>
                                          <p:spTgt spid="4">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chart seriesIdx="-4" categoryIdx="0"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chart seriesIdx="-4" categoryIdx="1" bldStep="category"/>
                                            </p:graphicEl>
                                          </p:spTgt>
                                        </p:tgtEl>
                                        <p:attrNameLst>
                                          <p:attrName>style.visibility</p:attrName>
                                        </p:attrNameLst>
                                      </p:cBhvr>
                                      <p:to>
                                        <p:strVal val="visible"/>
                                      </p:to>
                                    </p:set>
                                    <p:anim calcmode="lin" valueType="num">
                                      <p:cBhvr additive="base">
                                        <p:cTn id="19" dur="500" fill="hold"/>
                                        <p:tgtEl>
                                          <p:spTgt spid="4">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chart seriesIdx="-4" categoryIdx="1"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graphicEl>
                                              <a:chart seriesIdx="-4" categoryIdx="2" bldStep="category"/>
                                            </p:graphicEl>
                                          </p:spTgt>
                                        </p:tgtEl>
                                        <p:attrNameLst>
                                          <p:attrName>style.visibility</p:attrName>
                                        </p:attrNameLst>
                                      </p:cBhvr>
                                      <p:to>
                                        <p:strVal val="visible"/>
                                      </p:to>
                                    </p:set>
                                    <p:anim calcmode="lin" valueType="num">
                                      <p:cBhvr additive="base">
                                        <p:cTn id="25" dur="500" fill="hold"/>
                                        <p:tgtEl>
                                          <p:spTgt spid="4">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chart seriesIdx="-4" categoryIdx="2"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graphicEl>
                                              <a:chart seriesIdx="-4" categoryIdx="3" bldStep="category"/>
                                            </p:graphicEl>
                                          </p:spTgt>
                                        </p:tgtEl>
                                        <p:attrNameLst>
                                          <p:attrName>style.visibility</p:attrName>
                                        </p:attrNameLst>
                                      </p:cBhvr>
                                      <p:to>
                                        <p:strVal val="visible"/>
                                      </p:to>
                                    </p:set>
                                    <p:anim calcmode="lin" valueType="num">
                                      <p:cBhvr additive="base">
                                        <p:cTn id="31" dur="500" fill="hold"/>
                                        <p:tgtEl>
                                          <p:spTgt spid="4">
                                            <p:graphicEl>
                                              <a:chart seriesIdx="-4" categoryIdx="3" bldStep="category"/>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graphicEl>
                                              <a:chart seriesIdx="-4" categoryIdx="3"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graphicEl>
                                              <a:chart seriesIdx="-4" categoryIdx="4" bldStep="category"/>
                                            </p:graphicEl>
                                          </p:spTgt>
                                        </p:tgtEl>
                                        <p:attrNameLst>
                                          <p:attrName>style.visibility</p:attrName>
                                        </p:attrNameLst>
                                      </p:cBhvr>
                                      <p:to>
                                        <p:strVal val="visible"/>
                                      </p:to>
                                    </p:set>
                                    <p:anim calcmode="lin" valueType="num">
                                      <p:cBhvr additive="base">
                                        <p:cTn id="37" dur="500" fill="hold"/>
                                        <p:tgtEl>
                                          <p:spTgt spid="4">
                                            <p:graphicEl>
                                              <a:chart seriesIdx="-4" categoryIdx="4" bldStep="category"/>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chart seriesIdx="-4" categoryIdx="4"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graphicEl>
                                              <a:chart seriesIdx="-4" categoryIdx="5" bldStep="category"/>
                                            </p:graphicEl>
                                          </p:spTgt>
                                        </p:tgtEl>
                                        <p:attrNameLst>
                                          <p:attrName>style.visibility</p:attrName>
                                        </p:attrNameLst>
                                      </p:cBhvr>
                                      <p:to>
                                        <p:strVal val="visible"/>
                                      </p:to>
                                    </p:set>
                                    <p:anim calcmode="lin" valueType="num">
                                      <p:cBhvr additive="base">
                                        <p:cTn id="43" dur="500" fill="hold"/>
                                        <p:tgtEl>
                                          <p:spTgt spid="4">
                                            <p:graphicEl>
                                              <a:chart seriesIdx="-4" categoryIdx="5" bldStep="category"/>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chart seriesIdx="-4" categoryIdx="5"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graphicEl>
                                              <a:chart seriesIdx="-4" categoryIdx="6" bldStep="category"/>
                                            </p:graphicEl>
                                          </p:spTgt>
                                        </p:tgtEl>
                                        <p:attrNameLst>
                                          <p:attrName>style.visibility</p:attrName>
                                        </p:attrNameLst>
                                      </p:cBhvr>
                                      <p:to>
                                        <p:strVal val="visible"/>
                                      </p:to>
                                    </p:set>
                                    <p:anim calcmode="lin" valueType="num">
                                      <p:cBhvr additive="base">
                                        <p:cTn id="49" dur="500" fill="hold"/>
                                        <p:tgtEl>
                                          <p:spTgt spid="4">
                                            <p:graphicEl>
                                              <a:chart seriesIdx="-4" categoryIdx="6" bldStep="category"/>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graphicEl>
                                              <a:chart seriesIdx="-4" categoryIdx="6" bldStep="category"/>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category"/>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small" baseline="0" noProof="0" smtClean="0">
                <a:solidFill>
                  <a:srgbClr val="C00000"/>
                </a:solidFill>
                <a:latin typeface="Times New Roman" pitchFamily="18" charset="0"/>
                <a:cs typeface="Times New Roman" pitchFamily="18" charset="0"/>
              </a:rPr>
              <a:t>Compulsory courses - Rules</a:t>
            </a:r>
            <a:endParaRPr lang="en-GB" b="1" cap="small" baseline="0" noProof="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85000" lnSpcReduction="10000"/>
          </a:bodyPr>
          <a:lstStyle/>
          <a:p>
            <a:pPr>
              <a:buFont typeface="Wingdings 2" charset="2"/>
              <a:buChar char=""/>
            </a:pPr>
            <a:r>
              <a:rPr lang="en-US" dirty="0" smtClean="0">
                <a:solidFill>
                  <a:srgbClr val="000000"/>
                </a:solidFill>
                <a:latin typeface="Times New Roman"/>
              </a:rPr>
              <a:t>It’s </a:t>
            </a:r>
            <a:r>
              <a:rPr lang="en-US" dirty="0">
                <a:solidFill>
                  <a:srgbClr val="000000"/>
                </a:solidFill>
                <a:latin typeface="Times New Roman"/>
              </a:rPr>
              <a:t>not necessary</a:t>
            </a:r>
            <a:r>
              <a:rPr lang="en-US" dirty="0">
                <a:latin typeface="Times New Roman"/>
              </a:rPr>
              <a:t> to </a:t>
            </a:r>
            <a:r>
              <a:rPr lang="en-US" dirty="0" smtClean="0">
                <a:latin typeface="Times New Roman"/>
              </a:rPr>
              <a:t>register for courses</a:t>
            </a:r>
            <a:r>
              <a:rPr lang="cs-CZ" dirty="0" smtClean="0">
                <a:latin typeface="Times New Roman"/>
              </a:rPr>
              <a:t> via</a:t>
            </a:r>
            <a:r>
              <a:rPr lang="en-US" dirty="0" smtClean="0">
                <a:latin typeface="Times New Roman"/>
              </a:rPr>
              <a:t> Internet</a:t>
            </a:r>
            <a:r>
              <a:rPr lang="en-US" dirty="0">
                <a:latin typeface="Times New Roman"/>
              </a:rPr>
              <a:t>, because </a:t>
            </a:r>
            <a:r>
              <a:rPr lang="en-US" dirty="0" smtClean="0">
                <a:latin typeface="Times New Roman"/>
              </a:rPr>
              <a:t>the </a:t>
            </a:r>
            <a:r>
              <a:rPr lang="en-US" dirty="0">
                <a:solidFill>
                  <a:srgbClr val="000000"/>
                </a:solidFill>
                <a:latin typeface="Times New Roman"/>
              </a:rPr>
              <a:t>Department of Bachelor's </a:t>
            </a:r>
            <a:r>
              <a:rPr lang="en-US" dirty="0" smtClean="0">
                <a:solidFill>
                  <a:srgbClr val="000000"/>
                </a:solidFill>
                <a:latin typeface="Times New Roman"/>
              </a:rPr>
              <a:t>Studies will enroll you in these courses </a:t>
            </a:r>
            <a:r>
              <a:rPr lang="en-US" dirty="0">
                <a:solidFill>
                  <a:srgbClr val="000000"/>
                </a:solidFill>
                <a:latin typeface="Times New Roman"/>
              </a:rPr>
              <a:t>(</a:t>
            </a:r>
            <a:r>
              <a:rPr lang="en-US" u="sng" dirty="0">
                <a:solidFill>
                  <a:srgbClr val="00A3D6"/>
                </a:solidFill>
                <a:latin typeface="Times New Roman"/>
                <a:hlinkClick r:id="rId2"/>
              </a:rPr>
              <a:t>sbs@fhs.cuni.cz</a:t>
            </a:r>
            <a:r>
              <a:rPr lang="en-US" dirty="0">
                <a:solidFill>
                  <a:srgbClr val="000000"/>
                </a:solidFill>
                <a:latin typeface="Times New Roman"/>
              </a:rPr>
              <a:t>).</a:t>
            </a:r>
            <a:endParaRPr lang="en-US" dirty="0"/>
          </a:p>
          <a:p>
            <a:pPr>
              <a:buFont typeface="Wingdings 2" charset="2"/>
              <a:buChar char=""/>
            </a:pPr>
            <a:r>
              <a:rPr lang="en-US" dirty="0" smtClean="0">
                <a:solidFill>
                  <a:srgbClr val="000000"/>
                </a:solidFill>
                <a:latin typeface="Times New Roman"/>
              </a:rPr>
              <a:t>You’re </a:t>
            </a:r>
            <a:r>
              <a:rPr lang="en-US" dirty="0">
                <a:solidFill>
                  <a:srgbClr val="000000"/>
                </a:solidFill>
                <a:latin typeface="Times New Roman"/>
              </a:rPr>
              <a:t>required to pass </a:t>
            </a:r>
            <a:r>
              <a:rPr lang="en-US" dirty="0" smtClean="0">
                <a:solidFill>
                  <a:srgbClr val="000000"/>
                </a:solidFill>
                <a:latin typeface="Times New Roman"/>
              </a:rPr>
              <a:t>the exams by </a:t>
            </a:r>
            <a:r>
              <a:rPr lang="en-US" dirty="0">
                <a:solidFill>
                  <a:srgbClr val="000000"/>
                </a:solidFill>
                <a:latin typeface="Times New Roman"/>
              </a:rPr>
              <a:t>the end of the semester which </a:t>
            </a:r>
            <a:r>
              <a:rPr lang="en-US" dirty="0" smtClean="0">
                <a:solidFill>
                  <a:srgbClr val="000000"/>
                </a:solidFill>
                <a:latin typeface="Times New Roman"/>
              </a:rPr>
              <a:t>you were registered for them according </a:t>
            </a:r>
            <a:r>
              <a:rPr lang="en-US" dirty="0">
                <a:solidFill>
                  <a:srgbClr val="000000"/>
                </a:solidFill>
                <a:latin typeface="Times New Roman"/>
              </a:rPr>
              <a:t>to the </a:t>
            </a:r>
            <a:r>
              <a:rPr lang="en-US" dirty="0" err="1" smtClean="0">
                <a:solidFill>
                  <a:srgbClr val="000000"/>
                </a:solidFill>
                <a:latin typeface="Times New Roman"/>
              </a:rPr>
              <a:t>cirruculum</a:t>
            </a:r>
            <a:r>
              <a:rPr lang="en-US" dirty="0" smtClean="0">
                <a:solidFill>
                  <a:srgbClr val="000000"/>
                </a:solidFill>
                <a:latin typeface="Times New Roman"/>
              </a:rPr>
              <a:t>.</a:t>
            </a:r>
            <a:endParaRPr lang="en-US" dirty="0"/>
          </a:p>
          <a:p>
            <a:pPr>
              <a:buFont typeface="Wingdings 2" charset="2"/>
              <a:buChar char=""/>
            </a:pPr>
            <a:r>
              <a:rPr lang="en-US" dirty="0">
                <a:solidFill>
                  <a:srgbClr val="000000"/>
                </a:solidFill>
                <a:latin typeface="Times New Roman"/>
              </a:rPr>
              <a:t>If you don’t pass them by the end of the current semester, you will have </a:t>
            </a:r>
            <a:r>
              <a:rPr lang="en-US" dirty="0" smtClean="0">
                <a:solidFill>
                  <a:srgbClr val="000000"/>
                </a:solidFill>
                <a:latin typeface="Times New Roman"/>
              </a:rPr>
              <a:t>the last chance </a:t>
            </a:r>
            <a:r>
              <a:rPr lang="en-US" dirty="0">
                <a:solidFill>
                  <a:srgbClr val="000000"/>
                </a:solidFill>
                <a:latin typeface="Times New Roman"/>
              </a:rPr>
              <a:t>to pass them in the next (immediately following) semester</a:t>
            </a:r>
            <a:r>
              <a:rPr lang="en-US" dirty="0" smtClean="0">
                <a:solidFill>
                  <a:srgbClr val="000000"/>
                </a:solidFill>
                <a:latin typeface="Times New Roman"/>
              </a:rPr>
              <a:t>. </a:t>
            </a:r>
            <a:endParaRPr lang="en-US" dirty="0"/>
          </a:p>
          <a:p>
            <a:pPr>
              <a:buFont typeface="Wingdings 2" charset="2"/>
              <a:buChar char=""/>
            </a:pPr>
            <a:r>
              <a:rPr lang="en-US" dirty="0">
                <a:solidFill>
                  <a:srgbClr val="000000"/>
                </a:solidFill>
                <a:latin typeface="Times New Roman"/>
              </a:rPr>
              <a:t>You can pass an exam in any of the three given terms. The amount of terms for passing </a:t>
            </a:r>
            <a:r>
              <a:rPr lang="en-US" dirty="0" smtClean="0">
                <a:solidFill>
                  <a:srgbClr val="000000"/>
                </a:solidFill>
                <a:latin typeface="Times New Roman"/>
              </a:rPr>
              <a:t>an exam </a:t>
            </a:r>
            <a:r>
              <a:rPr lang="en-US" dirty="0">
                <a:solidFill>
                  <a:srgbClr val="000000"/>
                </a:solidFill>
                <a:latin typeface="Times New Roman"/>
              </a:rPr>
              <a:t>is </a:t>
            </a:r>
            <a:r>
              <a:rPr lang="en-US" dirty="0" smtClean="0">
                <a:latin typeface="Times New Roman"/>
              </a:rPr>
              <a:t>announced </a:t>
            </a:r>
            <a:r>
              <a:rPr lang="en-US" dirty="0" smtClean="0">
                <a:solidFill>
                  <a:srgbClr val="000000"/>
                </a:solidFill>
                <a:latin typeface="Times New Roman"/>
              </a:rPr>
              <a:t>by the teacher.</a:t>
            </a:r>
            <a:endParaRPr lang="en-US" dirty="0"/>
          </a:p>
          <a:p>
            <a:pPr>
              <a:buFont typeface="Wingdings 2" charset="2"/>
              <a:buChar char=""/>
            </a:pPr>
            <a:r>
              <a:rPr lang="en-US" dirty="0">
                <a:solidFill>
                  <a:srgbClr val="000000"/>
                </a:solidFill>
                <a:latin typeface="Times New Roman"/>
              </a:rPr>
              <a:t>If you don’t use all of the given terms, a </a:t>
            </a:r>
            <a:r>
              <a:rPr lang="en-US" dirty="0" smtClean="0">
                <a:solidFill>
                  <a:srgbClr val="000000"/>
                </a:solidFill>
                <a:latin typeface="Times New Roman"/>
              </a:rPr>
              <a:t>teacher doesn’t </a:t>
            </a:r>
            <a:r>
              <a:rPr lang="en-US" dirty="0">
                <a:solidFill>
                  <a:srgbClr val="000000"/>
                </a:solidFill>
                <a:latin typeface="Times New Roman"/>
              </a:rPr>
              <a:t>have to set another term. </a:t>
            </a:r>
            <a:r>
              <a:rPr lang="en-US" dirty="0" smtClean="0">
                <a:solidFill>
                  <a:srgbClr val="000000"/>
                </a:solidFill>
                <a:latin typeface="Times New Roman"/>
              </a:rPr>
              <a:t>There are </a:t>
            </a:r>
            <a:r>
              <a:rPr lang="en-US" dirty="0">
                <a:solidFill>
                  <a:srgbClr val="000000"/>
                </a:solidFill>
                <a:latin typeface="Times New Roman"/>
              </a:rPr>
              <a:t>regular and extra </a:t>
            </a:r>
            <a:r>
              <a:rPr lang="en-US" dirty="0" smtClean="0">
                <a:solidFill>
                  <a:srgbClr val="000000"/>
                </a:solidFill>
                <a:latin typeface="Times New Roman"/>
              </a:rPr>
              <a:t>terms for passing exams.</a:t>
            </a:r>
            <a:endParaRPr lang="en-US" dirty="0"/>
          </a:p>
          <a:p>
            <a:pPr>
              <a:buNone/>
            </a:pPr>
            <a:endParaRPr lang="en-GB" dirty="0" smtClean="0">
              <a:latin typeface="Times New Roman" pitchFamily="18" charset="0"/>
              <a:cs typeface="Times New Roman" pitchFamily="18" charset="0"/>
            </a:endParaRPr>
          </a:p>
          <a:p>
            <a:endParaRPr lang="en-GB" dirty="0" smtClean="0">
              <a:latin typeface="Times New Roman" pitchFamily="18" charset="0"/>
              <a:cs typeface="Times New Roman" pitchFamily="18" charset="0"/>
            </a:endParaRPr>
          </a:p>
          <a:p>
            <a:endParaRPr lang="en-GB"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472518" cy="1080120"/>
          </a:xfrm>
        </p:spPr>
        <p:txBody>
          <a:bodyPr>
            <a:noAutofit/>
          </a:bodyPr>
          <a:lstStyle/>
          <a:p>
            <a:r>
              <a:rPr lang="cs-CZ" b="1" dirty="0" err="1">
                <a:solidFill>
                  <a:srgbClr val="C00000"/>
                </a:solidFill>
                <a:latin typeface="Times New Roman"/>
              </a:rPr>
              <a:t>Compulsorily</a:t>
            </a:r>
            <a:r>
              <a:rPr lang="cs-CZ" b="1" dirty="0">
                <a:solidFill>
                  <a:srgbClr val="C00000"/>
                </a:solidFill>
                <a:latin typeface="Times New Roman"/>
              </a:rPr>
              <a:t> </a:t>
            </a:r>
            <a:r>
              <a:rPr lang="cs-CZ" b="1" dirty="0" err="1">
                <a:solidFill>
                  <a:srgbClr val="C00000"/>
                </a:solidFill>
                <a:latin typeface="Times New Roman"/>
              </a:rPr>
              <a:t>optional</a:t>
            </a:r>
            <a:r>
              <a:rPr lang="cs-CZ" b="1" dirty="0">
                <a:solidFill>
                  <a:srgbClr val="C00000"/>
                </a:solidFill>
                <a:latin typeface="Times New Roman"/>
              </a:rPr>
              <a:t> </a:t>
            </a:r>
            <a:r>
              <a:rPr lang="cs-CZ" b="1" dirty="0" err="1">
                <a:solidFill>
                  <a:srgbClr val="C00000"/>
                </a:solidFill>
                <a:latin typeface="Times New Roman"/>
              </a:rPr>
              <a:t>courses</a:t>
            </a:r>
            <a:r>
              <a:rPr lang="cs-CZ" b="1" dirty="0">
                <a:solidFill>
                  <a:srgbClr val="C00000"/>
                </a:solidFill>
                <a:latin typeface="Times New Roman"/>
              </a:rPr>
              <a:t> – </a:t>
            </a:r>
            <a:r>
              <a:rPr lang="cs-CZ" b="1" dirty="0" err="1">
                <a:solidFill>
                  <a:srgbClr val="C00000"/>
                </a:solidFill>
                <a:latin typeface="Times New Roman"/>
              </a:rPr>
              <a:t>Rules</a:t>
            </a:r>
            <a:endParaRPr lang="cs-CZ" dirty="0"/>
          </a:p>
        </p:txBody>
      </p:sp>
      <p:sp>
        <p:nvSpPr>
          <p:cNvPr id="3" name="Content Placeholder 2"/>
          <p:cNvSpPr>
            <a:spLocks noGrp="1"/>
          </p:cNvSpPr>
          <p:nvPr>
            <p:ph sz="quarter" idx="1"/>
          </p:nvPr>
        </p:nvSpPr>
        <p:spPr/>
        <p:txBody>
          <a:bodyPr>
            <a:noAutofit/>
          </a:bodyPr>
          <a:lstStyle/>
          <a:p>
            <a:pPr algn="just">
              <a:buFont typeface="Wingdings 2" charset="2"/>
              <a:buChar char=""/>
            </a:pPr>
            <a:r>
              <a:rPr lang="en-US" sz="2500" dirty="0" smtClean="0">
                <a:solidFill>
                  <a:srgbClr val="000000"/>
                </a:solidFill>
                <a:latin typeface="Times New Roman"/>
              </a:rPr>
              <a:t>You’re required to gain a </a:t>
            </a:r>
            <a:r>
              <a:rPr lang="en-US" sz="2500" b="1" dirty="0" smtClean="0">
                <a:solidFill>
                  <a:srgbClr val="000000"/>
                </a:solidFill>
                <a:latin typeface="Times New Roman"/>
              </a:rPr>
              <a:t>minimal </a:t>
            </a:r>
            <a:r>
              <a:rPr lang="en-US" sz="2500" b="1" dirty="0">
                <a:solidFill>
                  <a:srgbClr val="000000"/>
                </a:solidFill>
                <a:latin typeface="Times New Roman"/>
              </a:rPr>
              <a:t>amount of 56 credits </a:t>
            </a:r>
            <a:r>
              <a:rPr lang="en-US" sz="2500" dirty="0" smtClean="0">
                <a:solidFill>
                  <a:srgbClr val="000000"/>
                </a:solidFill>
                <a:latin typeface="Times New Roman"/>
              </a:rPr>
              <a:t>for the </a:t>
            </a:r>
            <a:r>
              <a:rPr lang="en-US" sz="2500" dirty="0">
                <a:solidFill>
                  <a:srgbClr val="000000"/>
                </a:solidFill>
                <a:latin typeface="Times New Roman"/>
              </a:rPr>
              <a:t>compulsorily optional courses.</a:t>
            </a:r>
            <a:endParaRPr lang="en-US" sz="2400" dirty="0"/>
          </a:p>
          <a:p>
            <a:pPr algn="just">
              <a:buFont typeface="Wingdings 2" charset="2"/>
              <a:buChar char=""/>
            </a:pPr>
            <a:r>
              <a:rPr lang="en-US" sz="2500" dirty="0" smtClean="0">
                <a:solidFill>
                  <a:srgbClr val="000000"/>
                </a:solidFill>
                <a:latin typeface="Times New Roman"/>
              </a:rPr>
              <a:t>You’re required to </a:t>
            </a:r>
            <a:r>
              <a:rPr lang="en-US" sz="2500" dirty="0">
                <a:solidFill>
                  <a:srgbClr val="000000"/>
                </a:solidFill>
                <a:latin typeface="Times New Roman"/>
              </a:rPr>
              <a:t>register </a:t>
            </a:r>
            <a:r>
              <a:rPr lang="cs-CZ" sz="2500" dirty="0" err="1" smtClean="0">
                <a:solidFill>
                  <a:srgbClr val="000000"/>
                </a:solidFill>
                <a:latin typeface="Times New Roman"/>
              </a:rPr>
              <a:t>for</a:t>
            </a:r>
            <a:r>
              <a:rPr lang="cs-CZ" sz="2500" dirty="0" smtClean="0">
                <a:solidFill>
                  <a:srgbClr val="000000"/>
                </a:solidFill>
                <a:latin typeface="Times New Roman"/>
              </a:rPr>
              <a:t> </a:t>
            </a:r>
            <a:r>
              <a:rPr lang="en-US" sz="2500" dirty="0" smtClean="0">
                <a:solidFill>
                  <a:srgbClr val="000000"/>
                </a:solidFill>
                <a:latin typeface="Times New Roman"/>
              </a:rPr>
              <a:t>compulsorily </a:t>
            </a:r>
            <a:r>
              <a:rPr lang="en-US" sz="2500" dirty="0">
                <a:solidFill>
                  <a:srgbClr val="000000"/>
                </a:solidFill>
                <a:latin typeface="Times New Roman"/>
              </a:rPr>
              <a:t>optional courses via Internet</a:t>
            </a:r>
            <a:endParaRPr lang="en-US" sz="2400" dirty="0"/>
          </a:p>
          <a:p>
            <a:pPr algn="just">
              <a:buFont typeface="Wingdings 2" charset="2"/>
              <a:buChar char=""/>
            </a:pPr>
            <a:r>
              <a:rPr lang="en-US" sz="2500" dirty="0">
                <a:solidFill>
                  <a:srgbClr val="000000"/>
                </a:solidFill>
                <a:latin typeface="Times New Roman"/>
              </a:rPr>
              <a:t>Compulsorily optional courses include all the courses offered within </a:t>
            </a:r>
            <a:r>
              <a:rPr lang="en-US" sz="2500" dirty="0" smtClean="0">
                <a:solidFill>
                  <a:srgbClr val="000000"/>
                </a:solidFill>
                <a:latin typeface="Times New Roman"/>
              </a:rPr>
              <a:t>bachelor’s studies at the Faculty of Humanities </a:t>
            </a:r>
            <a:r>
              <a:rPr lang="en-US" sz="2500" dirty="0">
                <a:solidFill>
                  <a:srgbClr val="000000"/>
                </a:solidFill>
                <a:latin typeface="Times New Roman"/>
              </a:rPr>
              <a:t>with the code that begins with letter YB______ (except for the course of „Sport“).</a:t>
            </a:r>
            <a:endParaRPr lang="en-US" sz="2400" dirty="0"/>
          </a:p>
          <a:p>
            <a:pPr algn="just">
              <a:buFont typeface="Wingdings 2" charset="2"/>
              <a:buChar char=""/>
            </a:pPr>
            <a:r>
              <a:rPr lang="en-US" sz="2500" dirty="0">
                <a:solidFill>
                  <a:srgbClr val="000000"/>
                </a:solidFill>
                <a:latin typeface="Times New Roman"/>
              </a:rPr>
              <a:t>If you don’t pass them by the end of the current semester, it </a:t>
            </a:r>
            <a:r>
              <a:rPr lang="en-US" sz="2500" dirty="0" smtClean="0">
                <a:solidFill>
                  <a:srgbClr val="000000"/>
                </a:solidFill>
                <a:latin typeface="Times New Roman"/>
              </a:rPr>
              <a:t>will not influence your studies and your study success a lot.</a:t>
            </a:r>
            <a:endParaRPr lang="en-US" sz="2400" dirty="0"/>
          </a:p>
          <a:p>
            <a:pPr algn="just">
              <a:buFont typeface="Wingdings 2" charset="2"/>
              <a:buChar char=""/>
            </a:pPr>
            <a:r>
              <a:rPr lang="en-US" sz="2500" dirty="0">
                <a:solidFill>
                  <a:srgbClr val="000000"/>
                </a:solidFill>
                <a:latin typeface="Times New Roman"/>
              </a:rPr>
              <a:t>Some of these courses can even be registered in any of the next semesters again.</a:t>
            </a:r>
            <a:endParaRPr lang="en-US" sz="24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small" baseline="0" noProof="0" smtClean="0">
                <a:solidFill>
                  <a:srgbClr val="C00000"/>
                </a:solidFill>
                <a:latin typeface="Times New Roman" pitchFamily="18" charset="0"/>
                <a:cs typeface="Times New Roman" pitchFamily="18" charset="0"/>
              </a:rPr>
              <a:t>Optional Courses</a:t>
            </a:r>
            <a:endParaRPr lang="en-GB" b="1" cap="small" baseline="0" noProof="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70000" lnSpcReduction="20000"/>
          </a:bodyPr>
          <a:lstStyle/>
          <a:p>
            <a:pPr>
              <a:buFont typeface="Wingdings 2" charset="2"/>
              <a:buChar char=""/>
            </a:pPr>
            <a:r>
              <a:rPr lang="en-US" sz="3100" dirty="0" smtClean="0">
                <a:solidFill>
                  <a:srgbClr val="000000"/>
                </a:solidFill>
                <a:latin typeface="Times New Roman"/>
              </a:rPr>
              <a:t>You can choose any amount </a:t>
            </a:r>
            <a:r>
              <a:rPr lang="en-US" sz="3100" dirty="0">
                <a:solidFill>
                  <a:srgbClr val="000000"/>
                </a:solidFill>
                <a:latin typeface="Times New Roman"/>
              </a:rPr>
              <a:t>of optional </a:t>
            </a:r>
            <a:r>
              <a:rPr lang="en-US" sz="3100" dirty="0" smtClean="0">
                <a:solidFill>
                  <a:srgbClr val="000000"/>
                </a:solidFill>
                <a:latin typeface="Times New Roman"/>
              </a:rPr>
              <a:t>courses, </a:t>
            </a:r>
            <a:r>
              <a:rPr lang="en-US" sz="3100" dirty="0">
                <a:solidFill>
                  <a:srgbClr val="000000"/>
                </a:solidFill>
                <a:latin typeface="Times New Roman"/>
              </a:rPr>
              <a:t>but </a:t>
            </a:r>
            <a:r>
              <a:rPr lang="en-US" sz="3100" dirty="0" smtClean="0">
                <a:solidFill>
                  <a:srgbClr val="000000"/>
                </a:solidFill>
                <a:latin typeface="Times New Roman"/>
              </a:rPr>
              <a:t>there is a maximum amount of 26 </a:t>
            </a:r>
            <a:r>
              <a:rPr lang="en-US" sz="3100" dirty="0">
                <a:solidFill>
                  <a:srgbClr val="000000"/>
                </a:solidFill>
                <a:latin typeface="Times New Roman"/>
              </a:rPr>
              <a:t>credits </a:t>
            </a:r>
            <a:r>
              <a:rPr lang="en-US" sz="3100" dirty="0" smtClean="0">
                <a:solidFill>
                  <a:srgbClr val="000000"/>
                </a:solidFill>
                <a:latin typeface="Times New Roman"/>
              </a:rPr>
              <a:t>which can be counted </a:t>
            </a:r>
            <a:r>
              <a:rPr lang="en-US" sz="3100" dirty="0">
                <a:solidFill>
                  <a:srgbClr val="000000"/>
                </a:solidFill>
                <a:latin typeface="Times New Roman"/>
              </a:rPr>
              <a:t>to the total number of 180 credits necessary for the successful completion of your study.</a:t>
            </a:r>
            <a:endParaRPr lang="en-US" sz="2400" dirty="0"/>
          </a:p>
          <a:p>
            <a:pPr>
              <a:buFont typeface="Wingdings 2" charset="2"/>
              <a:buChar char=""/>
            </a:pPr>
            <a:r>
              <a:rPr lang="en-US" sz="3100" dirty="0">
                <a:solidFill>
                  <a:srgbClr val="000000"/>
                </a:solidFill>
                <a:latin typeface="Times New Roman"/>
              </a:rPr>
              <a:t>You can </a:t>
            </a:r>
            <a:r>
              <a:rPr lang="en-US" sz="3100" dirty="0" smtClean="0">
                <a:solidFill>
                  <a:srgbClr val="000000"/>
                </a:solidFill>
                <a:latin typeface="Times New Roman"/>
              </a:rPr>
              <a:t>choose the courses not </a:t>
            </a:r>
            <a:r>
              <a:rPr lang="en-US" sz="3100" dirty="0">
                <a:solidFill>
                  <a:srgbClr val="000000"/>
                </a:solidFill>
                <a:latin typeface="Times New Roman"/>
              </a:rPr>
              <a:t>only </a:t>
            </a:r>
            <a:r>
              <a:rPr lang="en-US" sz="3100" dirty="0" smtClean="0">
                <a:solidFill>
                  <a:srgbClr val="000000"/>
                </a:solidFill>
                <a:latin typeface="Times New Roman"/>
              </a:rPr>
              <a:t>from the </a:t>
            </a:r>
            <a:r>
              <a:rPr lang="en-US" sz="3100" dirty="0">
                <a:solidFill>
                  <a:srgbClr val="000000"/>
                </a:solidFill>
                <a:latin typeface="Times New Roman"/>
              </a:rPr>
              <a:t>list of courses of the Faculty of Humanities but also of other faculties of Charles University</a:t>
            </a:r>
            <a:r>
              <a:rPr lang="en-US" sz="3100" dirty="0" smtClean="0">
                <a:solidFill>
                  <a:srgbClr val="000000"/>
                </a:solidFill>
                <a:latin typeface="Times New Roman"/>
              </a:rPr>
              <a:t>. You should register </a:t>
            </a:r>
            <a:r>
              <a:rPr lang="cs-CZ" sz="3100" dirty="0" err="1" smtClean="0">
                <a:solidFill>
                  <a:srgbClr val="000000"/>
                </a:solidFill>
                <a:latin typeface="Times New Roman"/>
              </a:rPr>
              <a:t>for</a:t>
            </a:r>
            <a:r>
              <a:rPr lang="cs-CZ" sz="3100" dirty="0" smtClean="0">
                <a:solidFill>
                  <a:srgbClr val="000000"/>
                </a:solidFill>
                <a:latin typeface="Times New Roman"/>
              </a:rPr>
              <a:t> </a:t>
            </a:r>
            <a:r>
              <a:rPr lang="en-US" sz="3100" dirty="0" smtClean="0">
                <a:solidFill>
                  <a:srgbClr val="000000"/>
                </a:solidFill>
                <a:latin typeface="Times New Roman"/>
              </a:rPr>
              <a:t>them via Internet. </a:t>
            </a:r>
          </a:p>
          <a:p>
            <a:pPr>
              <a:buFont typeface="Wingdings 2" charset="2"/>
              <a:buChar char=""/>
            </a:pPr>
            <a:r>
              <a:rPr lang="en-US" sz="3100" dirty="0" smtClean="0">
                <a:solidFill>
                  <a:srgbClr val="000000"/>
                </a:solidFill>
                <a:latin typeface="Times New Roman"/>
              </a:rPr>
              <a:t>These </a:t>
            </a:r>
            <a:r>
              <a:rPr lang="en-US" sz="3100" dirty="0">
                <a:solidFill>
                  <a:srgbClr val="000000"/>
                </a:solidFill>
                <a:latin typeface="Times New Roman"/>
              </a:rPr>
              <a:t>courses are not compulsory. The amount of credits for optional courses (26) can be </a:t>
            </a:r>
            <a:r>
              <a:rPr lang="en-US" sz="3100" dirty="0" smtClean="0">
                <a:solidFill>
                  <a:srgbClr val="000000"/>
                </a:solidFill>
                <a:latin typeface="Times New Roman"/>
              </a:rPr>
              <a:t>gained by </a:t>
            </a:r>
            <a:r>
              <a:rPr lang="en-US" sz="3100" dirty="0">
                <a:solidFill>
                  <a:srgbClr val="000000"/>
                </a:solidFill>
                <a:latin typeface="Times New Roman"/>
              </a:rPr>
              <a:t>attending compulsorily optional courses. </a:t>
            </a:r>
            <a:endParaRPr lang="en-US" sz="2400" dirty="0"/>
          </a:p>
          <a:p>
            <a:pPr>
              <a:buFont typeface="Wingdings 2" charset="2"/>
              <a:buChar char=""/>
            </a:pPr>
            <a:r>
              <a:rPr lang="en-US" sz="3100" dirty="0">
                <a:latin typeface="Times New Roman"/>
              </a:rPr>
              <a:t>It is recommended not to gain more than 20% of credits within optional courses (i.e. more than 6 credits per semester) due to the successful </a:t>
            </a:r>
            <a:r>
              <a:rPr lang="en-US" sz="3100" dirty="0" smtClean="0">
                <a:latin typeface="Times New Roman"/>
              </a:rPr>
              <a:t>end-of-semester evaluation.</a:t>
            </a:r>
            <a:endParaRPr lang="en-US" sz="2400" dirty="0"/>
          </a:p>
          <a:p>
            <a:pPr>
              <a:buFont typeface="Wingdings 2" charset="2"/>
              <a:buChar char=""/>
            </a:pPr>
            <a:r>
              <a:rPr lang="en-US" sz="3100" dirty="0" smtClean="0">
                <a:solidFill>
                  <a:srgbClr val="000000"/>
                </a:solidFill>
                <a:latin typeface="Times New Roman"/>
              </a:rPr>
              <a:t>The </a:t>
            </a:r>
            <a:r>
              <a:rPr lang="en-US" sz="3100" dirty="0">
                <a:solidFill>
                  <a:srgbClr val="000000"/>
                </a:solidFill>
                <a:latin typeface="Times New Roman"/>
              </a:rPr>
              <a:t>amount of courses  registered via Internet (i.e. optional and required with alternative) is limited </a:t>
            </a:r>
            <a:r>
              <a:rPr lang="en-US" sz="3100" dirty="0" smtClean="0">
                <a:solidFill>
                  <a:srgbClr val="000000"/>
                </a:solidFill>
                <a:latin typeface="Times New Roman"/>
              </a:rPr>
              <a:t>to18 courses </a:t>
            </a:r>
            <a:r>
              <a:rPr lang="en-US" sz="3100" dirty="0">
                <a:solidFill>
                  <a:srgbClr val="000000"/>
                </a:solidFill>
                <a:latin typeface="Times New Roman"/>
              </a:rPr>
              <a:t>per each semester.</a:t>
            </a:r>
            <a:endParaRPr lang="en-US" sz="2400" dirty="0"/>
          </a:p>
          <a:p>
            <a:endParaRPr lang="en-US" sz="2400" dirty="0"/>
          </a:p>
          <a:p>
            <a:endParaRPr lang="en-GB" noProof="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rgbClr val="FF0000"/>
                </a:solidFill>
              </a:rPr>
              <a:t>Signing</a:t>
            </a:r>
            <a:r>
              <a:rPr lang="cs-CZ" dirty="0" smtClean="0">
                <a:solidFill>
                  <a:srgbClr val="FF0000"/>
                </a:solidFill>
              </a:rPr>
              <a:t> up </a:t>
            </a:r>
            <a:r>
              <a:rPr lang="cs-CZ" dirty="0" err="1" smtClean="0">
                <a:solidFill>
                  <a:srgbClr val="FF0000"/>
                </a:solidFill>
              </a:rPr>
              <a:t>for</a:t>
            </a:r>
            <a:r>
              <a:rPr lang="cs-CZ" dirty="0" smtClean="0">
                <a:solidFill>
                  <a:srgbClr val="FF0000"/>
                </a:solidFill>
              </a:rPr>
              <a:t> </a:t>
            </a:r>
            <a:r>
              <a:rPr lang="cs-CZ" dirty="0" err="1" smtClean="0">
                <a:solidFill>
                  <a:srgbClr val="FF0000"/>
                </a:solidFill>
              </a:rPr>
              <a:t>the</a:t>
            </a:r>
            <a:r>
              <a:rPr lang="cs-CZ" dirty="0" smtClean="0">
                <a:solidFill>
                  <a:srgbClr val="FF0000"/>
                </a:solidFill>
              </a:rPr>
              <a:t> </a:t>
            </a:r>
            <a:r>
              <a:rPr lang="cs-CZ" dirty="0" err="1" smtClean="0">
                <a:solidFill>
                  <a:srgbClr val="FF0000"/>
                </a:solidFill>
              </a:rPr>
              <a:t>next</a:t>
            </a:r>
            <a:r>
              <a:rPr lang="cs-CZ" dirty="0" smtClean="0">
                <a:solidFill>
                  <a:srgbClr val="FF0000"/>
                </a:solidFill>
              </a:rPr>
              <a:t> </a:t>
            </a:r>
            <a:r>
              <a:rPr lang="cs-CZ" dirty="0" err="1" smtClean="0">
                <a:solidFill>
                  <a:srgbClr val="FF0000"/>
                </a:solidFill>
              </a:rPr>
              <a:t>semester</a:t>
            </a:r>
            <a:endParaRPr lang="cs-CZ" dirty="0">
              <a:solidFill>
                <a:srgbClr val="FF0000"/>
              </a:solidFill>
            </a:endParaRPr>
          </a:p>
        </p:txBody>
      </p:sp>
      <p:sp>
        <p:nvSpPr>
          <p:cNvPr id="3" name="Zástupný symbol pro obsah 2"/>
          <p:cNvSpPr>
            <a:spLocks noGrp="1"/>
          </p:cNvSpPr>
          <p:nvPr>
            <p:ph sz="quarter" idx="1"/>
          </p:nvPr>
        </p:nvSpPr>
        <p:spPr/>
        <p:txBody>
          <a:bodyPr>
            <a:normAutofit fontScale="92500"/>
          </a:bodyPr>
          <a:lstStyle/>
          <a:p>
            <a:r>
              <a:rPr lang="cs-CZ" dirty="0" err="1" smtClean="0"/>
              <a:t>You</a:t>
            </a:r>
            <a:r>
              <a:rPr lang="en-US" dirty="0" smtClean="0"/>
              <a:t>’re required to sign up for the next term after you fulfill your study requirements of a current semester. </a:t>
            </a:r>
          </a:p>
          <a:p>
            <a:r>
              <a:rPr lang="en-US" dirty="0" smtClean="0"/>
              <a:t>You need to sign up for the next semester through the Student Information System</a:t>
            </a:r>
          </a:p>
          <a:p>
            <a:r>
              <a:rPr lang="en-US" dirty="0" smtClean="0"/>
              <a:t>If you’re going to interrupt your study after you fulfill your study requirements and finish a semester, </a:t>
            </a:r>
            <a:r>
              <a:rPr lang="en-US" b="1" dirty="0" smtClean="0"/>
              <a:t>don’t sign up</a:t>
            </a:r>
            <a:r>
              <a:rPr lang="en-US" dirty="0" smtClean="0"/>
              <a:t> for the next term. If you want to interrupt your study, you should apply for interruption at the Student Administration Office</a:t>
            </a:r>
          </a:p>
          <a:p>
            <a:r>
              <a:rPr lang="en-US" dirty="0" smtClean="0"/>
              <a:t>If you’re going to continue your studies but you don’t sign up for the next term, your study will be terminated</a:t>
            </a:r>
            <a:endParaRPr lang="cs-CZ" dirty="0"/>
          </a:p>
        </p:txBody>
      </p:sp>
    </p:spTree>
    <p:extLst>
      <p:ext uri="{BB962C8B-B14F-4D97-AF65-F5344CB8AC3E}">
        <p14:creationId xmlns:p14="http://schemas.microsoft.com/office/powerpoint/2010/main" val="2464220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dirty="0" err="1">
                <a:solidFill>
                  <a:srgbClr val="C00000"/>
                </a:solidFill>
                <a:latin typeface="Times New Roman"/>
              </a:rPr>
              <a:t>Graduation</a:t>
            </a:r>
            <a:r>
              <a:rPr lang="cs-CZ" b="1" dirty="0">
                <a:solidFill>
                  <a:srgbClr val="C00000"/>
                </a:solidFill>
                <a:latin typeface="Times New Roman"/>
              </a:rPr>
              <a:t> </a:t>
            </a:r>
            <a:r>
              <a:rPr lang="cs-CZ" b="1" dirty="0" err="1">
                <a:solidFill>
                  <a:srgbClr val="C00000"/>
                </a:solidFill>
                <a:latin typeface="Times New Roman"/>
              </a:rPr>
              <a:t>requirements</a:t>
            </a:r>
            <a:endParaRPr lang="cs-CZ" dirty="0"/>
          </a:p>
        </p:txBody>
      </p:sp>
      <p:sp>
        <p:nvSpPr>
          <p:cNvPr id="3" name="Content Placeholder 2"/>
          <p:cNvSpPr>
            <a:spLocks noGrp="1"/>
          </p:cNvSpPr>
          <p:nvPr>
            <p:ph sz="quarter" idx="1"/>
          </p:nvPr>
        </p:nvSpPr>
        <p:spPr/>
        <p:txBody>
          <a:bodyPr/>
          <a:lstStyle/>
          <a:p>
            <a:pPr>
              <a:buFont typeface="StarSymbol"/>
              <a:buAutoNum type="arabicPeriod"/>
            </a:pPr>
            <a:r>
              <a:rPr lang="en-US" dirty="0">
                <a:solidFill>
                  <a:srgbClr val="000000"/>
                </a:solidFill>
                <a:latin typeface="Times New Roman"/>
              </a:rPr>
              <a:t>To pass all the compulsory courses.</a:t>
            </a:r>
            <a:endParaRPr lang="en-US" dirty="0"/>
          </a:p>
          <a:p>
            <a:pPr>
              <a:buFont typeface="StarSymbol"/>
              <a:buAutoNum type="arabicPeriod"/>
            </a:pPr>
            <a:r>
              <a:rPr lang="en-US" dirty="0">
                <a:solidFill>
                  <a:srgbClr val="000000"/>
                </a:solidFill>
                <a:latin typeface="Times New Roman"/>
              </a:rPr>
              <a:t>To gain the minimal amount of credits within compulsorily optional courses (i.e. minimum of 56 credits)</a:t>
            </a:r>
            <a:endParaRPr lang="en-US" dirty="0"/>
          </a:p>
          <a:p>
            <a:pPr>
              <a:buFont typeface="StarSymbol"/>
              <a:buAutoNum type="arabicPeriod"/>
            </a:pPr>
            <a:r>
              <a:rPr lang="en-US" dirty="0">
                <a:solidFill>
                  <a:srgbClr val="000000"/>
                </a:solidFill>
                <a:latin typeface="Times New Roman"/>
              </a:rPr>
              <a:t>To </a:t>
            </a:r>
            <a:r>
              <a:rPr lang="en-US" dirty="0" smtClean="0">
                <a:solidFill>
                  <a:srgbClr val="000000"/>
                </a:solidFill>
                <a:latin typeface="Times New Roman"/>
              </a:rPr>
              <a:t>gain at least </a:t>
            </a:r>
            <a:r>
              <a:rPr lang="en-US" dirty="0">
                <a:solidFill>
                  <a:srgbClr val="000000"/>
                </a:solidFill>
                <a:latin typeface="Times New Roman"/>
              </a:rPr>
              <a:t>180 credits in total.</a:t>
            </a:r>
            <a:endParaRPr lang="en-US" dirty="0"/>
          </a:p>
          <a:p>
            <a:pPr marL="0" indent="0">
              <a:buNone/>
            </a:pPr>
            <a:endParaRPr lang="en-US" dirty="0"/>
          </a:p>
          <a:p>
            <a:pPr>
              <a:buFont typeface="Wingdings 2" charset="2"/>
              <a:buChar char=""/>
            </a:pPr>
            <a:r>
              <a:rPr lang="en-US" dirty="0" smtClean="0">
                <a:solidFill>
                  <a:srgbClr val="000000"/>
                </a:solidFill>
                <a:latin typeface="Times New Roman"/>
              </a:rPr>
              <a:t>As soon as these requirements are fulfilled a student is permitted </a:t>
            </a:r>
            <a:r>
              <a:rPr lang="en-US" dirty="0">
                <a:solidFill>
                  <a:srgbClr val="000000"/>
                </a:solidFill>
                <a:latin typeface="Times New Roman"/>
              </a:rPr>
              <a:t>to defend </a:t>
            </a:r>
            <a:r>
              <a:rPr lang="en-US" dirty="0" smtClean="0">
                <a:solidFill>
                  <a:srgbClr val="000000"/>
                </a:solidFill>
                <a:latin typeface="Times New Roman"/>
              </a:rPr>
              <a:t>his bachelor thesis</a:t>
            </a:r>
            <a:r>
              <a:rPr lang="cs-CZ" dirty="0" smtClean="0">
                <a:solidFill>
                  <a:srgbClr val="000000"/>
                </a:solidFill>
                <a:latin typeface="Times New Roman"/>
              </a:rPr>
              <a:t>, </a:t>
            </a:r>
            <a:r>
              <a:rPr lang="cs-CZ" dirty="0" err="1" smtClean="0">
                <a:solidFill>
                  <a:srgbClr val="000000"/>
                </a:solidFill>
                <a:latin typeface="Times New Roman"/>
              </a:rPr>
              <a:t>pass</a:t>
            </a:r>
            <a:r>
              <a:rPr lang="cs-CZ" dirty="0" smtClean="0">
                <a:solidFill>
                  <a:srgbClr val="000000"/>
                </a:solidFill>
                <a:latin typeface="Times New Roman"/>
              </a:rPr>
              <a:t> </a:t>
            </a:r>
            <a:r>
              <a:rPr lang="cs-CZ" dirty="0" err="1" smtClean="0">
                <a:solidFill>
                  <a:srgbClr val="000000"/>
                </a:solidFill>
                <a:latin typeface="Times New Roman"/>
              </a:rPr>
              <a:t>the</a:t>
            </a:r>
            <a:r>
              <a:rPr lang="cs-CZ" dirty="0" smtClean="0">
                <a:solidFill>
                  <a:srgbClr val="000000"/>
                </a:solidFill>
                <a:latin typeface="Times New Roman"/>
              </a:rPr>
              <a:t> </a:t>
            </a:r>
            <a:r>
              <a:rPr lang="cs-CZ" dirty="0" err="1" smtClean="0">
                <a:solidFill>
                  <a:srgbClr val="000000"/>
                </a:solidFill>
                <a:latin typeface="Times New Roman"/>
              </a:rPr>
              <a:t>final</a:t>
            </a:r>
            <a:r>
              <a:rPr lang="cs-CZ" dirty="0" smtClean="0">
                <a:solidFill>
                  <a:srgbClr val="000000"/>
                </a:solidFill>
                <a:latin typeface="Times New Roman"/>
              </a:rPr>
              <a:t> </a:t>
            </a:r>
            <a:r>
              <a:rPr lang="cs-CZ" dirty="0" err="1" smtClean="0">
                <a:solidFill>
                  <a:srgbClr val="000000"/>
                </a:solidFill>
                <a:latin typeface="Times New Roman"/>
              </a:rPr>
              <a:t>state</a:t>
            </a:r>
            <a:r>
              <a:rPr lang="cs-CZ" dirty="0" smtClean="0">
                <a:solidFill>
                  <a:srgbClr val="000000"/>
                </a:solidFill>
                <a:latin typeface="Times New Roman"/>
              </a:rPr>
              <a:t> </a:t>
            </a:r>
            <a:r>
              <a:rPr lang="cs-CZ" dirty="0" err="1" smtClean="0">
                <a:solidFill>
                  <a:srgbClr val="000000"/>
                </a:solidFill>
                <a:latin typeface="Times New Roman"/>
              </a:rPr>
              <a:t>exam</a:t>
            </a:r>
            <a:r>
              <a:rPr lang="en-US" dirty="0" smtClean="0">
                <a:solidFill>
                  <a:srgbClr val="000000"/>
                </a:solidFill>
                <a:latin typeface="Times New Roman"/>
              </a:rPr>
              <a:t> and</a:t>
            </a:r>
            <a:r>
              <a:rPr lang="cs-CZ" dirty="0" smtClean="0">
                <a:solidFill>
                  <a:srgbClr val="000000"/>
                </a:solidFill>
                <a:latin typeface="Times New Roman"/>
              </a:rPr>
              <a:t> </a:t>
            </a:r>
            <a:r>
              <a:rPr lang="en-US" dirty="0" smtClean="0">
                <a:solidFill>
                  <a:srgbClr val="000000"/>
                </a:solidFill>
                <a:latin typeface="Times New Roman"/>
              </a:rPr>
              <a:t>finish his studies successfully</a:t>
            </a:r>
            <a:r>
              <a:rPr lang="cs-CZ" dirty="0" smtClean="0">
                <a:solidFill>
                  <a:srgbClr val="000000"/>
                </a:solidFill>
                <a:latin typeface="Times New Roman"/>
              </a:rPr>
              <a:t>.</a:t>
            </a:r>
            <a:endParaRPr lang="en-GB" noProof="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small" baseline="0" noProof="0" dirty="0" smtClean="0">
                <a:solidFill>
                  <a:srgbClr val="C00000"/>
                </a:solidFill>
                <a:latin typeface="Times New Roman" pitchFamily="18" charset="0"/>
                <a:cs typeface="Times New Roman" pitchFamily="18" charset="0"/>
              </a:rPr>
              <a:t>Graduation with </a:t>
            </a:r>
            <a:r>
              <a:rPr lang="en-GB" b="1" cap="small" baseline="0" noProof="0" dirty="0" err="1" smtClean="0">
                <a:solidFill>
                  <a:srgbClr val="C00000"/>
                </a:solidFill>
                <a:latin typeface="Times New Roman" pitchFamily="18" charset="0"/>
                <a:cs typeface="Times New Roman" pitchFamily="18" charset="0"/>
              </a:rPr>
              <a:t>Honors</a:t>
            </a:r>
            <a:endParaRPr lang="en-GB" b="1" cap="small" baseline="0" noProof="0" dirty="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lnSpcReduction="10000"/>
          </a:bodyPr>
          <a:lstStyle/>
          <a:p>
            <a:pPr>
              <a:buFont typeface="Wingdings 2" charset="2"/>
              <a:buChar char=""/>
            </a:pPr>
            <a:r>
              <a:rPr lang="en-GB" dirty="0" smtClean="0">
                <a:solidFill>
                  <a:srgbClr val="FF0000"/>
                </a:solidFill>
                <a:latin typeface="Times New Roman" pitchFamily="18" charset="0"/>
                <a:cs typeface="Times New Roman" pitchFamily="18" charset="0"/>
              </a:rPr>
              <a:t> </a:t>
            </a:r>
            <a:r>
              <a:rPr lang="en-US" dirty="0">
                <a:latin typeface="Times New Roman"/>
              </a:rPr>
              <a:t>Student </a:t>
            </a:r>
            <a:r>
              <a:rPr lang="cs-CZ" dirty="0" err="1" smtClean="0">
                <a:latin typeface="Times New Roman"/>
              </a:rPr>
              <a:t>will</a:t>
            </a:r>
            <a:r>
              <a:rPr lang="cs-CZ" dirty="0" smtClean="0">
                <a:latin typeface="Times New Roman"/>
              </a:rPr>
              <a:t> </a:t>
            </a:r>
            <a:r>
              <a:rPr lang="en-US" dirty="0" smtClean="0">
                <a:latin typeface="Times New Roman"/>
              </a:rPr>
              <a:t>graduate </a:t>
            </a:r>
            <a:r>
              <a:rPr lang="en-US" dirty="0">
                <a:latin typeface="Times New Roman"/>
              </a:rPr>
              <a:t>with honors </a:t>
            </a:r>
            <a:r>
              <a:rPr lang="en-US" dirty="0" smtClean="0">
                <a:latin typeface="Times New Roman"/>
              </a:rPr>
              <a:t>when:</a:t>
            </a:r>
            <a:endParaRPr lang="en-US" dirty="0"/>
          </a:p>
          <a:p>
            <a:pPr>
              <a:buFont typeface="StarSymbol"/>
              <a:buAutoNum type="arabicPeriod"/>
            </a:pPr>
            <a:r>
              <a:rPr lang="en-US" dirty="0">
                <a:latin typeface="Times New Roman"/>
              </a:rPr>
              <a:t>No part of the state exam </a:t>
            </a:r>
            <a:r>
              <a:rPr lang="cs-CZ" dirty="0" err="1" smtClean="0">
                <a:latin typeface="Times New Roman"/>
              </a:rPr>
              <a:t>is</a:t>
            </a:r>
            <a:r>
              <a:rPr lang="cs-CZ" dirty="0" smtClean="0">
                <a:latin typeface="Times New Roman"/>
              </a:rPr>
              <a:t> </a:t>
            </a:r>
            <a:r>
              <a:rPr lang="en-US" dirty="0" smtClean="0">
                <a:latin typeface="Times New Roman"/>
              </a:rPr>
              <a:t>passed </a:t>
            </a:r>
            <a:r>
              <a:rPr lang="en-US" dirty="0">
                <a:latin typeface="Times New Roman"/>
              </a:rPr>
              <a:t>in an extra term or </a:t>
            </a:r>
            <a:r>
              <a:rPr lang="en-US" dirty="0" smtClean="0">
                <a:latin typeface="Times New Roman"/>
              </a:rPr>
              <a:t>evaluated </a:t>
            </a:r>
            <a:r>
              <a:rPr lang="en-US" dirty="0">
                <a:latin typeface="Times New Roman"/>
              </a:rPr>
              <a:t>with </a:t>
            </a:r>
            <a:r>
              <a:rPr lang="en-US" dirty="0" smtClean="0">
                <a:latin typeface="Times New Roman"/>
              </a:rPr>
              <a:t>grade “3”.</a:t>
            </a:r>
            <a:endParaRPr lang="en-US" dirty="0"/>
          </a:p>
          <a:p>
            <a:pPr>
              <a:buFont typeface="StarSymbol"/>
              <a:buAutoNum type="arabicPeriod"/>
            </a:pPr>
            <a:r>
              <a:rPr lang="en-US" dirty="0">
                <a:latin typeface="Times New Roman"/>
              </a:rPr>
              <a:t>The final </a:t>
            </a:r>
            <a:r>
              <a:rPr lang="cs-CZ" dirty="0" smtClean="0">
                <a:latin typeface="Times New Roman"/>
              </a:rPr>
              <a:t>grade </a:t>
            </a:r>
            <a:r>
              <a:rPr lang="cs-CZ" dirty="0" err="1" smtClean="0">
                <a:latin typeface="Times New Roman"/>
              </a:rPr>
              <a:t>of</a:t>
            </a:r>
            <a:r>
              <a:rPr lang="cs-CZ" dirty="0" smtClean="0">
                <a:latin typeface="Times New Roman"/>
              </a:rPr>
              <a:t> </a:t>
            </a:r>
            <a:r>
              <a:rPr lang="cs-CZ" dirty="0" err="1" smtClean="0">
                <a:latin typeface="Times New Roman"/>
              </a:rPr>
              <a:t>the</a:t>
            </a:r>
            <a:r>
              <a:rPr lang="cs-CZ" dirty="0" smtClean="0">
                <a:latin typeface="Times New Roman"/>
              </a:rPr>
              <a:t> </a:t>
            </a:r>
            <a:r>
              <a:rPr lang="cs-CZ" dirty="0" err="1" smtClean="0">
                <a:latin typeface="Times New Roman"/>
              </a:rPr>
              <a:t>state</a:t>
            </a:r>
            <a:r>
              <a:rPr lang="cs-CZ" dirty="0" smtClean="0">
                <a:latin typeface="Times New Roman"/>
              </a:rPr>
              <a:t> </a:t>
            </a:r>
            <a:r>
              <a:rPr lang="cs-CZ" dirty="0" err="1" smtClean="0">
                <a:latin typeface="Times New Roman"/>
              </a:rPr>
              <a:t>final</a:t>
            </a:r>
            <a:r>
              <a:rPr lang="cs-CZ" dirty="0" smtClean="0">
                <a:latin typeface="Times New Roman"/>
              </a:rPr>
              <a:t> </a:t>
            </a:r>
            <a:r>
              <a:rPr lang="cs-CZ" dirty="0" err="1" smtClean="0">
                <a:latin typeface="Times New Roman"/>
              </a:rPr>
              <a:t>exam</a:t>
            </a:r>
            <a:r>
              <a:rPr lang="cs-CZ" dirty="0">
                <a:latin typeface="Times New Roman"/>
              </a:rPr>
              <a:t> </a:t>
            </a:r>
            <a:r>
              <a:rPr lang="cs-CZ" dirty="0" err="1" smtClean="0">
                <a:latin typeface="Times New Roman"/>
              </a:rPr>
              <a:t>is</a:t>
            </a:r>
            <a:r>
              <a:rPr lang="cs-CZ" dirty="0" smtClean="0">
                <a:latin typeface="Times New Roman"/>
              </a:rPr>
              <a:t> „1“.</a:t>
            </a:r>
            <a:endParaRPr lang="en-US" dirty="0"/>
          </a:p>
          <a:p>
            <a:pPr>
              <a:buFont typeface="StarSymbol"/>
              <a:buAutoNum type="arabicPeriod"/>
            </a:pPr>
            <a:r>
              <a:rPr lang="en-US" dirty="0">
                <a:latin typeface="Times New Roman"/>
              </a:rPr>
              <a:t>The average of achieved marks for the whole study is no more than 1,5. </a:t>
            </a:r>
            <a:endParaRPr lang="en-US" dirty="0"/>
          </a:p>
          <a:p>
            <a:pPr>
              <a:buFont typeface="Wingdings 2" charset="2"/>
              <a:buChar char=""/>
            </a:pPr>
            <a:r>
              <a:rPr lang="en-US" dirty="0">
                <a:latin typeface="Times New Roman"/>
              </a:rPr>
              <a:t>The average of achieved marks is calculated from </a:t>
            </a:r>
            <a:r>
              <a:rPr lang="en-US" dirty="0" smtClean="0">
                <a:latin typeface="Times New Roman"/>
              </a:rPr>
              <a:t>all </a:t>
            </a:r>
            <a:r>
              <a:rPr lang="en-US" dirty="0">
                <a:latin typeface="Times New Roman"/>
              </a:rPr>
              <a:t>the grades of all passed exams and all </a:t>
            </a:r>
            <a:r>
              <a:rPr lang="en-US" dirty="0" smtClean="0">
                <a:latin typeface="Times New Roman"/>
              </a:rPr>
              <a:t>attempts.</a:t>
            </a:r>
            <a:endParaRPr lang="en-US" dirty="0"/>
          </a:p>
          <a:p>
            <a:pPr>
              <a:buFont typeface="Wingdings 2" charset="2"/>
              <a:buChar char=""/>
            </a:pPr>
            <a:r>
              <a:rPr lang="en-US" dirty="0" smtClean="0">
                <a:latin typeface="Times New Roman"/>
              </a:rPr>
              <a:t>Thus we recommend you to </a:t>
            </a:r>
            <a:r>
              <a:rPr lang="en-US" dirty="0">
                <a:latin typeface="Times New Roman"/>
              </a:rPr>
              <a:t>pass </a:t>
            </a:r>
            <a:r>
              <a:rPr lang="en-US" dirty="0" smtClean="0">
                <a:latin typeface="Times New Roman"/>
              </a:rPr>
              <a:t>exams </a:t>
            </a:r>
            <a:r>
              <a:rPr lang="en-US" dirty="0">
                <a:latin typeface="Times New Roman"/>
              </a:rPr>
              <a:t>as well as possible and </a:t>
            </a:r>
            <a:r>
              <a:rPr lang="cs-CZ" dirty="0" err="1" smtClean="0">
                <a:latin typeface="Times New Roman"/>
              </a:rPr>
              <a:t>at</a:t>
            </a:r>
            <a:r>
              <a:rPr lang="cs-CZ" dirty="0" smtClean="0">
                <a:latin typeface="Times New Roman"/>
              </a:rPr>
              <a:t> </a:t>
            </a:r>
            <a:r>
              <a:rPr lang="en-US" dirty="0" smtClean="0">
                <a:latin typeface="Times New Roman"/>
              </a:rPr>
              <a:t>the first </a:t>
            </a:r>
            <a:r>
              <a:rPr lang="cs-CZ" dirty="0" err="1" smtClean="0">
                <a:latin typeface="Times New Roman"/>
              </a:rPr>
              <a:t>attempt</a:t>
            </a:r>
            <a:r>
              <a:rPr lang="cs-CZ" dirty="0" smtClean="0">
                <a:latin typeface="Times New Roman"/>
              </a:rPr>
              <a:t> </a:t>
            </a:r>
            <a:r>
              <a:rPr lang="en-US" dirty="0" smtClean="0">
                <a:latin typeface="Wingdings"/>
              </a:rPr>
              <a:t></a:t>
            </a:r>
            <a:r>
              <a:rPr lang="en-US" dirty="0">
                <a:latin typeface="Times New Roman"/>
              </a:rPr>
              <a:t>.</a:t>
            </a:r>
            <a:endParaRPr lang="en-US" dirty="0"/>
          </a:p>
          <a:p>
            <a:endParaRPr lang="en-GB" noProof="0" dirty="0" smtClean="0">
              <a:latin typeface="Times New Roman" pitchFamily="18" charset="0"/>
              <a:cs typeface="Times New Roman" pitchFamily="18" charset="0"/>
            </a:endParaRPr>
          </a:p>
          <a:p>
            <a:endParaRPr lang="en-GB" noProof="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small" baseline="0" noProof="0" dirty="0" smtClean="0">
                <a:solidFill>
                  <a:srgbClr val="C00000"/>
                </a:solidFill>
                <a:latin typeface="Times New Roman" pitchFamily="18" charset="0"/>
                <a:cs typeface="Times New Roman" pitchFamily="18" charset="0"/>
              </a:rPr>
              <a:t>Maximum</a:t>
            </a:r>
            <a:r>
              <a:rPr lang="en-GB" b="1" cap="small" noProof="0" dirty="0" smtClean="0">
                <a:solidFill>
                  <a:srgbClr val="C00000"/>
                </a:solidFill>
                <a:latin typeface="Times New Roman" pitchFamily="18" charset="0"/>
                <a:cs typeface="Times New Roman" pitchFamily="18" charset="0"/>
              </a:rPr>
              <a:t> </a:t>
            </a:r>
            <a:r>
              <a:rPr lang="cs-CZ" b="1" cap="small" noProof="0" dirty="0" err="1" smtClean="0">
                <a:solidFill>
                  <a:srgbClr val="C00000"/>
                </a:solidFill>
                <a:latin typeface="Times New Roman" pitchFamily="18" charset="0"/>
                <a:cs typeface="Times New Roman" pitchFamily="18" charset="0"/>
              </a:rPr>
              <a:t>lenght</a:t>
            </a:r>
            <a:r>
              <a:rPr lang="en-GB" b="1" cap="small" noProof="0" dirty="0" smtClean="0">
                <a:solidFill>
                  <a:srgbClr val="C00000"/>
                </a:solidFill>
                <a:latin typeface="Times New Roman" pitchFamily="18" charset="0"/>
                <a:cs typeface="Times New Roman" pitchFamily="18" charset="0"/>
              </a:rPr>
              <a:t> of study</a:t>
            </a:r>
            <a:r>
              <a:rPr lang="en-GB" b="1" cap="small" baseline="0" noProof="0" dirty="0" smtClean="0">
                <a:solidFill>
                  <a:srgbClr val="C00000"/>
                </a:solidFill>
                <a:latin typeface="Times New Roman" pitchFamily="18" charset="0"/>
                <a:cs typeface="Times New Roman" pitchFamily="18" charset="0"/>
              </a:rPr>
              <a:t> </a:t>
            </a:r>
            <a:endParaRPr lang="en-GB" b="1" cap="small" baseline="0" noProof="0" dirty="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endParaRPr lang="en-GB" noProof="0" dirty="0" smtClean="0">
              <a:solidFill>
                <a:srgbClr val="FF0000"/>
              </a:solidFill>
              <a:latin typeface="Times New Roman" pitchFamily="18" charset="0"/>
              <a:cs typeface="Times New Roman" pitchFamily="18" charset="0"/>
            </a:endParaRPr>
          </a:p>
          <a:p>
            <a:pPr marL="0" indent="0">
              <a:buNone/>
            </a:pPr>
            <a:endParaRPr lang="en-GB" noProof="0" dirty="0" smtClean="0">
              <a:solidFill>
                <a:srgbClr val="FF0000"/>
              </a:solidFill>
              <a:latin typeface="Times New Roman" pitchFamily="18" charset="0"/>
              <a:cs typeface="Times New Roman" pitchFamily="18" charset="0"/>
            </a:endParaRPr>
          </a:p>
          <a:p>
            <a:pPr>
              <a:buFont typeface="Wingdings 2" charset="2"/>
              <a:buChar char=""/>
            </a:pPr>
            <a:r>
              <a:rPr lang="en-US" dirty="0">
                <a:solidFill>
                  <a:srgbClr val="000000"/>
                </a:solidFill>
                <a:latin typeface="Times New Roman"/>
              </a:rPr>
              <a:t>The maximum </a:t>
            </a:r>
            <a:r>
              <a:rPr lang="en-US" dirty="0" smtClean="0">
                <a:solidFill>
                  <a:srgbClr val="000000"/>
                </a:solidFill>
                <a:latin typeface="Times New Roman"/>
              </a:rPr>
              <a:t>length of your particular study is </a:t>
            </a:r>
            <a:r>
              <a:rPr lang="en-US" dirty="0">
                <a:solidFill>
                  <a:srgbClr val="000000"/>
                </a:solidFill>
                <a:latin typeface="Times New Roman"/>
              </a:rPr>
              <a:t>6 years.</a:t>
            </a:r>
            <a:endParaRPr lang="en-US" dirty="0"/>
          </a:p>
          <a:p>
            <a:pPr>
              <a:buFont typeface="Wingdings 2" charset="2"/>
              <a:buChar char=""/>
            </a:pPr>
            <a:r>
              <a:rPr lang="en-US" dirty="0">
                <a:solidFill>
                  <a:srgbClr val="000000"/>
                </a:solidFill>
                <a:latin typeface="Times New Roman"/>
              </a:rPr>
              <a:t>It is calculated as </a:t>
            </a:r>
            <a:r>
              <a:rPr lang="en-US" b="1" dirty="0">
                <a:solidFill>
                  <a:srgbClr val="000000"/>
                </a:solidFill>
                <a:latin typeface="Times New Roman"/>
              </a:rPr>
              <a:t>6 x 365 </a:t>
            </a:r>
            <a:r>
              <a:rPr lang="en-US" dirty="0">
                <a:solidFill>
                  <a:srgbClr val="000000"/>
                </a:solidFill>
                <a:latin typeface="Times New Roman"/>
              </a:rPr>
              <a:t>days from the date of enrollment and it involves interruptions of study</a:t>
            </a:r>
            <a:r>
              <a:rPr lang="en-US" dirty="0" smtClean="0">
                <a:solidFill>
                  <a:srgbClr val="000000"/>
                </a:solidFill>
                <a:latin typeface="Times New Roman"/>
              </a:rPr>
              <a: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small" baseline="0" noProof="0" dirty="0" smtClean="0">
                <a:solidFill>
                  <a:srgbClr val="C00000"/>
                </a:solidFill>
                <a:latin typeface="Times New Roman" pitchFamily="18" charset="0"/>
                <a:cs typeface="Times New Roman" pitchFamily="18" charset="0"/>
              </a:rPr>
              <a:t>Interruption of Study</a:t>
            </a:r>
            <a:endParaRPr lang="en-GB" b="1" cap="small" baseline="0" noProof="0" dirty="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539552" y="1772816"/>
            <a:ext cx="8208912" cy="4572000"/>
          </a:xfrm>
        </p:spPr>
        <p:txBody>
          <a:bodyPr>
            <a:normAutofit/>
          </a:bodyPr>
          <a:lstStyle/>
          <a:p>
            <a:pPr algn="just">
              <a:buFont typeface="Wingdings 2" charset="2"/>
              <a:buChar char=""/>
            </a:pPr>
            <a:r>
              <a:rPr lang="en-US" dirty="0">
                <a:latin typeface="Times New Roman"/>
              </a:rPr>
              <a:t>Study can be interrupted </a:t>
            </a:r>
            <a:r>
              <a:rPr lang="en-US" dirty="0" smtClean="0">
                <a:latin typeface="Times New Roman"/>
              </a:rPr>
              <a:t>more than once.</a:t>
            </a:r>
            <a:endParaRPr lang="en-US" dirty="0"/>
          </a:p>
          <a:p>
            <a:pPr algn="just">
              <a:buFont typeface="Wingdings 2" charset="2"/>
              <a:buChar char=""/>
            </a:pPr>
            <a:r>
              <a:rPr lang="en-US" dirty="0">
                <a:latin typeface="Times New Roman"/>
              </a:rPr>
              <a:t>The dean of faculty can interrupt the study </a:t>
            </a:r>
            <a:r>
              <a:rPr lang="en-US" dirty="0" smtClean="0">
                <a:latin typeface="Times New Roman"/>
              </a:rPr>
              <a:t>in response </a:t>
            </a:r>
            <a:r>
              <a:rPr lang="en-US" dirty="0">
                <a:latin typeface="Times New Roman"/>
              </a:rPr>
              <a:t>to </a:t>
            </a:r>
            <a:r>
              <a:rPr lang="en-US" dirty="0" smtClean="0">
                <a:latin typeface="Times New Roman"/>
              </a:rPr>
              <a:t>a student’s </a:t>
            </a:r>
            <a:r>
              <a:rPr lang="en-US" dirty="0">
                <a:latin typeface="Times New Roman"/>
              </a:rPr>
              <a:t>written </a:t>
            </a:r>
            <a:r>
              <a:rPr lang="en-US" dirty="0" smtClean="0">
                <a:latin typeface="Times New Roman"/>
              </a:rPr>
              <a:t>request.</a:t>
            </a:r>
            <a:endParaRPr lang="en-US" dirty="0"/>
          </a:p>
          <a:p>
            <a:pPr algn="just">
              <a:buFont typeface="Wingdings 2" charset="2"/>
              <a:buChar char=""/>
            </a:pPr>
            <a:r>
              <a:rPr lang="en-US" dirty="0" smtClean="0">
                <a:latin typeface="Times New Roman"/>
              </a:rPr>
              <a:t>You can ask for interruption of your studies at the end of Winter or Summer term if your study duties of the term are fulfilled. </a:t>
            </a:r>
          </a:p>
          <a:p>
            <a:pPr algn="just">
              <a:buFont typeface="Wingdings 2" charset="2"/>
              <a:buChar char=""/>
            </a:pPr>
            <a:r>
              <a:rPr lang="en-US" dirty="0" smtClean="0">
                <a:latin typeface="Times New Roman"/>
              </a:rPr>
              <a:t>If you want to interrupt your studies due to illness, you can do it during the semester.</a:t>
            </a:r>
          </a:p>
          <a:p>
            <a:pPr algn="just">
              <a:buFont typeface="Wingdings 2" charset="2"/>
              <a:buChar char=""/>
            </a:pPr>
            <a:r>
              <a:rPr lang="en-US" dirty="0" smtClean="0">
                <a:latin typeface="Times New Roman"/>
              </a:rPr>
              <a:t>The </a:t>
            </a:r>
            <a:r>
              <a:rPr lang="en-US" dirty="0">
                <a:latin typeface="Times New Roman"/>
              </a:rPr>
              <a:t>study can be interrupted </a:t>
            </a:r>
            <a:r>
              <a:rPr lang="en-US" dirty="0" smtClean="0">
                <a:latin typeface="Times New Roman"/>
              </a:rPr>
              <a:t>for </a:t>
            </a:r>
            <a:r>
              <a:rPr lang="en-US" dirty="0">
                <a:latin typeface="Times New Roman"/>
              </a:rPr>
              <a:t>at least one semester</a:t>
            </a:r>
            <a:r>
              <a:rPr lang="en-US" dirty="0" smtClean="0">
                <a:latin typeface="Times New Roman"/>
              </a:rPr>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cap="small" baseline="0" noProof="0" dirty="0" smtClean="0">
                <a:solidFill>
                  <a:schemeClr val="accent1"/>
                </a:solidFill>
                <a:latin typeface="Times New Roman" pitchFamily="18" charset="0"/>
                <a:cs typeface="Times New Roman" pitchFamily="18" charset="0"/>
              </a:rPr>
              <a:t>How to </a:t>
            </a:r>
            <a:r>
              <a:rPr lang="cs-CZ" b="1" cap="small" baseline="0" noProof="0" dirty="0" err="1" smtClean="0">
                <a:solidFill>
                  <a:schemeClr val="accent1"/>
                </a:solidFill>
                <a:latin typeface="Times New Roman" pitchFamily="18" charset="0"/>
                <a:cs typeface="Times New Roman" pitchFamily="18" charset="0"/>
              </a:rPr>
              <a:t>finish</a:t>
            </a:r>
            <a:r>
              <a:rPr lang="cs-CZ" b="1" cap="small" baseline="0" noProof="0" dirty="0" smtClean="0">
                <a:solidFill>
                  <a:schemeClr val="accent1"/>
                </a:solidFill>
                <a:latin typeface="Times New Roman" pitchFamily="18" charset="0"/>
                <a:cs typeface="Times New Roman" pitchFamily="18" charset="0"/>
              </a:rPr>
              <a:t> </a:t>
            </a:r>
            <a:r>
              <a:rPr lang="cs-CZ" b="1" cap="small" dirty="0" err="1" smtClean="0">
                <a:solidFill>
                  <a:schemeClr val="accent1"/>
                </a:solidFill>
                <a:latin typeface="Times New Roman" pitchFamily="18" charset="0"/>
                <a:cs typeface="Times New Roman" pitchFamily="18" charset="0"/>
              </a:rPr>
              <a:t>your</a:t>
            </a:r>
            <a:r>
              <a:rPr lang="en-GB" b="1" cap="small" baseline="0" noProof="0" dirty="0" smtClean="0">
                <a:solidFill>
                  <a:schemeClr val="accent1"/>
                </a:solidFill>
                <a:latin typeface="Times New Roman" pitchFamily="18" charset="0"/>
                <a:cs typeface="Times New Roman" pitchFamily="18" charset="0"/>
              </a:rPr>
              <a:t> stud</a:t>
            </a:r>
            <a:r>
              <a:rPr lang="cs-CZ" b="1" cap="small" baseline="0" noProof="0" dirty="0" err="1" smtClean="0">
                <a:solidFill>
                  <a:schemeClr val="accent1"/>
                </a:solidFill>
                <a:latin typeface="Times New Roman" pitchFamily="18" charset="0"/>
                <a:cs typeface="Times New Roman" pitchFamily="18" charset="0"/>
              </a:rPr>
              <a:t>ies</a:t>
            </a:r>
            <a:r>
              <a:rPr lang="cs-CZ" b="1" cap="small" noProof="0" dirty="0" smtClean="0">
                <a:solidFill>
                  <a:schemeClr val="accent1"/>
                </a:solidFill>
                <a:latin typeface="Times New Roman" pitchFamily="18" charset="0"/>
                <a:cs typeface="Times New Roman" pitchFamily="18" charset="0"/>
              </a:rPr>
              <a:t> </a:t>
            </a:r>
            <a:r>
              <a:rPr lang="cs-CZ" b="1" cap="small" noProof="0" dirty="0" err="1" smtClean="0">
                <a:solidFill>
                  <a:schemeClr val="accent1"/>
                </a:solidFill>
                <a:latin typeface="Times New Roman" pitchFamily="18" charset="0"/>
                <a:cs typeface="Times New Roman" pitchFamily="18" charset="0"/>
              </a:rPr>
              <a:t>successfully</a:t>
            </a:r>
            <a:endParaRPr lang="en-GB" b="1" cap="small" baseline="0" noProof="0" dirty="0">
              <a:solidFill>
                <a:schemeClr val="accent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lnSpcReduction="10000"/>
          </a:bodyPr>
          <a:lstStyle/>
          <a:p>
            <a:pPr>
              <a:buFont typeface="Wingdings 2" charset="2"/>
              <a:buChar char=""/>
            </a:pPr>
            <a:r>
              <a:rPr lang="en-US" dirty="0">
                <a:solidFill>
                  <a:srgbClr val="000000"/>
                </a:solidFill>
                <a:latin typeface="Times New Roman"/>
              </a:rPr>
              <a:t>Why </a:t>
            </a:r>
            <a:r>
              <a:rPr lang="en-US" dirty="0" smtClean="0">
                <a:solidFill>
                  <a:srgbClr val="000000"/>
                </a:solidFill>
                <a:latin typeface="Times New Roman"/>
              </a:rPr>
              <a:t>study Liberal </a:t>
            </a:r>
            <a:r>
              <a:rPr lang="en-US" dirty="0">
                <a:solidFill>
                  <a:srgbClr val="000000"/>
                </a:solidFill>
                <a:latin typeface="Times New Roman"/>
              </a:rPr>
              <a:t>Arts and Humanities?</a:t>
            </a:r>
            <a:endParaRPr lang="en-US" dirty="0"/>
          </a:p>
          <a:p>
            <a:pPr>
              <a:buFont typeface="Wingdings 2" charset="2"/>
              <a:buChar char=""/>
            </a:pPr>
            <a:r>
              <a:rPr lang="en-US" dirty="0">
                <a:latin typeface="Times New Roman"/>
              </a:rPr>
              <a:t>Organizational </a:t>
            </a:r>
            <a:r>
              <a:rPr lang="en-US" dirty="0">
                <a:solidFill>
                  <a:srgbClr val="000000"/>
                </a:solidFill>
                <a:latin typeface="Times New Roman"/>
              </a:rPr>
              <a:t>structure of </a:t>
            </a:r>
            <a:r>
              <a:rPr lang="en-US" dirty="0" smtClean="0">
                <a:solidFill>
                  <a:srgbClr val="000000"/>
                </a:solidFill>
                <a:latin typeface="Times New Roman"/>
              </a:rPr>
              <a:t>stud</a:t>
            </a:r>
            <a:r>
              <a:rPr lang="cs-CZ" dirty="0" smtClean="0">
                <a:solidFill>
                  <a:srgbClr val="000000"/>
                </a:solidFill>
                <a:latin typeface="Times New Roman"/>
              </a:rPr>
              <a:t>y</a:t>
            </a:r>
            <a:endParaRPr lang="en-US" dirty="0"/>
          </a:p>
          <a:p>
            <a:pPr>
              <a:buFont typeface="Wingdings 2" charset="2"/>
              <a:buChar char=""/>
            </a:pPr>
            <a:r>
              <a:rPr lang="cs-CZ" dirty="0" smtClean="0">
                <a:solidFill>
                  <a:srgbClr val="000000"/>
                </a:solidFill>
                <a:latin typeface="Times New Roman"/>
              </a:rPr>
              <a:t>Study r</a:t>
            </a:r>
            <a:r>
              <a:rPr lang="en-US" dirty="0" err="1" smtClean="0">
                <a:solidFill>
                  <a:srgbClr val="000000"/>
                </a:solidFill>
                <a:latin typeface="Times New Roman"/>
              </a:rPr>
              <a:t>ule</a:t>
            </a:r>
            <a:r>
              <a:rPr lang="cs-CZ" dirty="0" smtClean="0">
                <a:solidFill>
                  <a:srgbClr val="000000"/>
                </a:solidFill>
                <a:latin typeface="Times New Roman"/>
              </a:rPr>
              <a:t>s</a:t>
            </a:r>
            <a:endParaRPr lang="en-US" dirty="0"/>
          </a:p>
          <a:p>
            <a:pPr>
              <a:buFont typeface="Wingdings 2" charset="2"/>
              <a:buChar char=""/>
            </a:pPr>
            <a:r>
              <a:rPr lang="en-US" dirty="0" smtClean="0">
                <a:latin typeface="Times New Roman"/>
              </a:rPr>
              <a:t>End-of-semester evaluation and </a:t>
            </a:r>
            <a:r>
              <a:rPr lang="en-US" dirty="0">
                <a:solidFill>
                  <a:srgbClr val="000000"/>
                </a:solidFill>
                <a:latin typeface="Times New Roman"/>
              </a:rPr>
              <a:t>minimal amount of credits </a:t>
            </a:r>
            <a:r>
              <a:rPr lang="cs-CZ" dirty="0" smtClean="0">
                <a:solidFill>
                  <a:srgbClr val="000000"/>
                </a:solidFill>
                <a:latin typeface="Times New Roman"/>
              </a:rPr>
              <a:t>per </a:t>
            </a:r>
            <a:r>
              <a:rPr lang="cs-CZ" dirty="0" err="1" smtClean="0">
                <a:solidFill>
                  <a:srgbClr val="000000"/>
                </a:solidFill>
                <a:latin typeface="Times New Roman"/>
              </a:rPr>
              <a:t>semester</a:t>
            </a:r>
            <a:endParaRPr lang="en-US" dirty="0"/>
          </a:p>
          <a:p>
            <a:pPr>
              <a:buFont typeface="Wingdings 2" charset="2"/>
              <a:buChar char=""/>
            </a:pPr>
            <a:r>
              <a:rPr lang="en-US" dirty="0">
                <a:solidFill>
                  <a:srgbClr val="000000"/>
                </a:solidFill>
                <a:latin typeface="Times New Roman"/>
              </a:rPr>
              <a:t>Compulsory, compulsorily optional and optional courses</a:t>
            </a:r>
            <a:endParaRPr lang="en-US" dirty="0"/>
          </a:p>
          <a:p>
            <a:pPr>
              <a:buFont typeface="Wingdings 2" charset="2"/>
              <a:buChar char=""/>
            </a:pPr>
            <a:r>
              <a:rPr lang="cs-CZ" dirty="0" err="1" smtClean="0">
                <a:solidFill>
                  <a:srgbClr val="000000"/>
                </a:solidFill>
                <a:latin typeface="Times New Roman"/>
              </a:rPr>
              <a:t>Graduation</a:t>
            </a:r>
            <a:r>
              <a:rPr lang="cs-CZ" dirty="0" smtClean="0">
                <a:solidFill>
                  <a:srgbClr val="000000"/>
                </a:solidFill>
                <a:latin typeface="Times New Roman"/>
              </a:rPr>
              <a:t> </a:t>
            </a:r>
            <a:r>
              <a:rPr lang="cs-CZ" dirty="0" err="1" smtClean="0">
                <a:solidFill>
                  <a:srgbClr val="000000"/>
                </a:solidFill>
                <a:latin typeface="Times New Roman"/>
              </a:rPr>
              <a:t>requirements</a:t>
            </a:r>
            <a:endParaRPr lang="en-US" dirty="0"/>
          </a:p>
          <a:p>
            <a:pPr>
              <a:buFont typeface="Wingdings 2" charset="2"/>
              <a:buChar char=""/>
            </a:pPr>
            <a:r>
              <a:rPr lang="en-US" dirty="0">
                <a:solidFill>
                  <a:srgbClr val="000000"/>
                </a:solidFill>
                <a:latin typeface="Times New Roman"/>
              </a:rPr>
              <a:t>Study fees</a:t>
            </a:r>
            <a:endParaRPr lang="en-US" dirty="0"/>
          </a:p>
          <a:p>
            <a:pPr>
              <a:buFont typeface="Wingdings 2" charset="2"/>
              <a:buChar char=""/>
            </a:pPr>
            <a:r>
              <a:rPr lang="en-US" dirty="0">
                <a:solidFill>
                  <a:srgbClr val="000000"/>
                </a:solidFill>
                <a:latin typeface="Times New Roman"/>
              </a:rPr>
              <a:t>Scholarship</a:t>
            </a:r>
            <a:endParaRPr lang="en-US" dirty="0"/>
          </a:p>
          <a:p>
            <a:pPr>
              <a:buFont typeface="Wingdings 2" charset="2"/>
              <a:buChar char=""/>
            </a:pPr>
            <a:r>
              <a:rPr lang="en-US" dirty="0">
                <a:solidFill>
                  <a:srgbClr val="000000"/>
                </a:solidFill>
                <a:latin typeface="Times New Roman"/>
              </a:rPr>
              <a:t>Plan of studies + structure of compulsory exams</a:t>
            </a:r>
            <a:endParaRPr lang="en-US" dirty="0"/>
          </a:p>
          <a:p>
            <a:endParaRPr lang="en-GB" noProof="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solidFill>
                  <a:srgbClr val="FF0000"/>
                </a:solidFill>
              </a:rPr>
              <a:t>Registered period of maternity</a:t>
            </a:r>
            <a:endParaRPr lang="cs-CZ" dirty="0">
              <a:solidFill>
                <a:srgbClr val="FF0000"/>
              </a:solidFill>
            </a:endParaRPr>
          </a:p>
        </p:txBody>
      </p:sp>
      <p:sp>
        <p:nvSpPr>
          <p:cNvPr id="3" name="Zástupný symbol pro obsah 2"/>
          <p:cNvSpPr>
            <a:spLocks noGrp="1"/>
          </p:cNvSpPr>
          <p:nvPr>
            <p:ph sz="quarter" idx="1"/>
          </p:nvPr>
        </p:nvSpPr>
        <p:spPr/>
        <p:txBody>
          <a:bodyPr/>
          <a:lstStyle/>
          <a:p>
            <a:r>
              <a:rPr lang="en-US" dirty="0" smtClean="0"/>
              <a:t>If a student is pregnant or has </a:t>
            </a:r>
            <a:r>
              <a:rPr lang="en-US" dirty="0"/>
              <a:t>a </a:t>
            </a:r>
            <a:r>
              <a:rPr lang="en-US" dirty="0" smtClean="0"/>
              <a:t>baby younger </a:t>
            </a:r>
            <a:r>
              <a:rPr lang="en-US" dirty="0"/>
              <a:t>than 3 years old </a:t>
            </a:r>
            <a:r>
              <a:rPr lang="en-US" dirty="0" smtClean="0"/>
              <a:t>(student is a mother /father), </a:t>
            </a:r>
            <a:r>
              <a:rPr lang="cs-CZ" dirty="0" err="1" smtClean="0"/>
              <a:t>we</a:t>
            </a:r>
            <a:r>
              <a:rPr lang="cs-CZ" dirty="0" smtClean="0"/>
              <a:t> </a:t>
            </a:r>
            <a:r>
              <a:rPr lang="cs-CZ" dirty="0" err="1" smtClean="0"/>
              <a:t>recommend</a:t>
            </a:r>
            <a:r>
              <a:rPr lang="cs-CZ" dirty="0" smtClean="0"/>
              <a:t> </a:t>
            </a:r>
            <a:r>
              <a:rPr lang="cs-CZ" dirty="0" err="1" smtClean="0"/>
              <a:t>that</a:t>
            </a:r>
            <a:r>
              <a:rPr lang="cs-CZ" dirty="0" smtClean="0"/>
              <a:t> he</a:t>
            </a:r>
            <a:r>
              <a:rPr lang="en-US" dirty="0" smtClean="0"/>
              <a:t>/she applies </a:t>
            </a:r>
            <a:r>
              <a:rPr lang="en-US" dirty="0" smtClean="0"/>
              <a:t>for registration of parenthood. </a:t>
            </a:r>
          </a:p>
          <a:p>
            <a:pPr marL="0" indent="0">
              <a:buNone/>
            </a:pPr>
            <a:endParaRPr lang="en-US" dirty="0" smtClean="0"/>
          </a:p>
          <a:p>
            <a:r>
              <a:rPr lang="en-US" dirty="0" smtClean="0"/>
              <a:t>Conditions of study or study interruption are different in this case</a:t>
            </a:r>
            <a:r>
              <a:rPr lang="cs-CZ" dirty="0" smtClean="0"/>
              <a:t>.</a:t>
            </a:r>
            <a:endParaRPr lang="cs-CZ" dirty="0"/>
          </a:p>
        </p:txBody>
      </p:sp>
    </p:spTree>
    <p:extLst>
      <p:ext uri="{BB962C8B-B14F-4D97-AF65-F5344CB8AC3E}">
        <p14:creationId xmlns:p14="http://schemas.microsoft.com/office/powerpoint/2010/main" val="26659985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cap="small" baseline="0" noProof="0" dirty="0" smtClean="0">
                <a:solidFill>
                  <a:srgbClr val="C00000"/>
                </a:solidFill>
                <a:latin typeface="Times New Roman" pitchFamily="18" charset="0"/>
                <a:cs typeface="Times New Roman" pitchFamily="18" charset="0"/>
              </a:rPr>
              <a:t>Study Fees</a:t>
            </a:r>
            <a:endParaRPr lang="en-GB" b="1" cap="small" baseline="0" noProof="0" dirty="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endParaRPr lang="en-GB" noProof="0" dirty="0" smtClean="0">
              <a:latin typeface="Times New Roman" pitchFamily="18" charset="0"/>
              <a:cs typeface="Times New Roman" pitchFamily="18" charset="0"/>
            </a:endParaRPr>
          </a:p>
          <a:p>
            <a:endParaRPr lang="cs-CZ" noProof="0" dirty="0" smtClean="0">
              <a:latin typeface="Times New Roman" pitchFamily="18" charset="0"/>
              <a:cs typeface="Times New Roman" pitchFamily="18" charset="0"/>
            </a:endParaRPr>
          </a:p>
          <a:p>
            <a:endParaRPr lang="cs-CZ" dirty="0">
              <a:latin typeface="Times New Roman" pitchFamily="18" charset="0"/>
              <a:cs typeface="Times New Roman" pitchFamily="18" charset="0"/>
            </a:endParaRPr>
          </a:p>
          <a:p>
            <a:r>
              <a:rPr lang="en-US" dirty="0">
                <a:latin typeface="Times New Roman"/>
              </a:rPr>
              <a:t>Tuition fee for the program of study of Liberal Arts and Humanities is EUR 2000  per year</a:t>
            </a:r>
            <a:r>
              <a:rPr lang="en-US" dirty="0" smtClean="0">
                <a:latin typeface="Times New Roman"/>
              </a:rPr>
              <a:t>. The first payment is due on September 30, 2013.</a:t>
            </a:r>
            <a:endParaRPr lang="en-US" dirty="0"/>
          </a:p>
          <a:p>
            <a:endParaRPr lang="en-GB" noProof="0" dirty="0" smtClean="0">
              <a:latin typeface="Times New Roman" pitchFamily="18" charset="0"/>
              <a:cs typeface="Times New Roman" pitchFamily="18" charset="0"/>
            </a:endParaRPr>
          </a:p>
          <a:p>
            <a:pPr marL="0" indent="0">
              <a:buNone/>
            </a:pPr>
            <a:endParaRPr lang="en-GB" noProof="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b="1" cap="small" baseline="0" noProof="0" dirty="0" err="1" smtClean="0">
                <a:solidFill>
                  <a:srgbClr val="C00000"/>
                </a:solidFill>
                <a:latin typeface="Times New Roman" pitchFamily="18" charset="0"/>
                <a:cs typeface="Times New Roman" pitchFamily="18" charset="0"/>
              </a:rPr>
              <a:t>Scholarship</a:t>
            </a:r>
            <a:r>
              <a:rPr lang="cs-CZ" b="1" cap="small" baseline="0" noProof="0" dirty="0" smtClean="0">
                <a:solidFill>
                  <a:srgbClr val="C00000"/>
                </a:solidFill>
                <a:latin typeface="Times New Roman" pitchFamily="18" charset="0"/>
                <a:cs typeface="Times New Roman" pitchFamily="18" charset="0"/>
              </a:rPr>
              <a:t> </a:t>
            </a:r>
            <a:r>
              <a:rPr lang="cs-CZ" b="1" cap="small" baseline="0" noProof="0" dirty="0" err="1" smtClean="0">
                <a:solidFill>
                  <a:srgbClr val="C00000"/>
                </a:solidFill>
                <a:latin typeface="Times New Roman" pitchFamily="18" charset="0"/>
                <a:cs typeface="Times New Roman" pitchFamily="18" charset="0"/>
              </a:rPr>
              <a:t>for</a:t>
            </a:r>
            <a:r>
              <a:rPr lang="cs-CZ" b="1" cap="small" baseline="0" noProof="0" dirty="0" smtClean="0">
                <a:solidFill>
                  <a:srgbClr val="C00000"/>
                </a:solidFill>
                <a:latin typeface="Times New Roman" pitchFamily="18" charset="0"/>
                <a:cs typeface="Times New Roman" pitchFamily="18" charset="0"/>
              </a:rPr>
              <a:t>  </a:t>
            </a:r>
            <a:r>
              <a:rPr lang="cs-CZ" b="1" cap="small" baseline="0" noProof="0" dirty="0" err="1" smtClean="0">
                <a:solidFill>
                  <a:srgbClr val="C00000"/>
                </a:solidFill>
                <a:latin typeface="Times New Roman" pitchFamily="18" charset="0"/>
                <a:cs typeface="Times New Roman" pitchFamily="18" charset="0"/>
              </a:rPr>
              <a:t>academical</a:t>
            </a:r>
            <a:r>
              <a:rPr lang="cs-CZ" b="1" cap="small" baseline="0" noProof="0" dirty="0" smtClean="0">
                <a:solidFill>
                  <a:srgbClr val="C00000"/>
                </a:solidFill>
                <a:latin typeface="Times New Roman" pitchFamily="18" charset="0"/>
                <a:cs typeface="Times New Roman" pitchFamily="18" charset="0"/>
              </a:rPr>
              <a:t> Excellence</a:t>
            </a:r>
            <a:endParaRPr lang="en-GB" b="1" cap="small" baseline="0" noProof="0" dirty="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marL="0" indent="0">
              <a:buNone/>
            </a:pPr>
            <a:endParaRPr lang="en-GB" noProof="0" dirty="0" smtClean="0">
              <a:solidFill>
                <a:srgbClr val="FF0000"/>
              </a:solidFill>
              <a:latin typeface="Times New Roman" pitchFamily="18" charset="0"/>
              <a:cs typeface="Times New Roman" pitchFamily="18" charset="0"/>
            </a:endParaRPr>
          </a:p>
          <a:p>
            <a:pPr marL="0" indent="0">
              <a:buNone/>
            </a:pPr>
            <a:endParaRPr lang="en-GB" noProof="0" dirty="0" smtClean="0">
              <a:solidFill>
                <a:srgbClr val="FF0000"/>
              </a:solidFill>
              <a:latin typeface="Times New Roman" pitchFamily="18" charset="0"/>
              <a:cs typeface="Times New Roman" pitchFamily="18" charset="0"/>
            </a:endParaRPr>
          </a:p>
          <a:p>
            <a:r>
              <a:rPr lang="en-GB" noProof="0" dirty="0" smtClean="0">
                <a:latin typeface="Times New Roman" pitchFamily="18" charset="0"/>
                <a:cs typeface="Times New Roman" pitchFamily="18" charset="0"/>
              </a:rPr>
              <a:t>Types of </a:t>
            </a:r>
            <a:r>
              <a:rPr lang="cs-CZ" dirty="0" err="1" smtClean="0">
                <a:latin typeface="Times New Roman" pitchFamily="18" charset="0"/>
                <a:cs typeface="Times New Roman" pitchFamily="18" charset="0"/>
              </a:rPr>
              <a:t>the</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scholarship</a:t>
            </a:r>
            <a:r>
              <a:rPr lang="en-GB" noProof="0" dirty="0" smtClean="0">
                <a:latin typeface="Times New Roman" pitchFamily="18" charset="0"/>
                <a:cs typeface="Times New Roman" pitchFamily="18" charset="0"/>
              </a:rPr>
              <a:t>: </a:t>
            </a:r>
          </a:p>
          <a:p>
            <a:pPr marL="514350" indent="-514350">
              <a:buAutoNum type="arabicPeriod"/>
            </a:pPr>
            <a:r>
              <a:rPr lang="en-GB" noProof="0" dirty="0" smtClean="0">
                <a:latin typeface="Times New Roman" pitchFamily="18" charset="0"/>
                <a:cs typeface="Times New Roman" pitchFamily="18" charset="0"/>
              </a:rPr>
              <a:t>special</a:t>
            </a:r>
            <a:r>
              <a:rPr lang="en-GB" dirty="0" smtClean="0">
                <a:latin typeface="Times New Roman" pitchFamily="18" charset="0"/>
                <a:cs typeface="Times New Roman" pitchFamily="18" charset="0"/>
              </a:rPr>
              <a:t>-purpose </a:t>
            </a:r>
            <a:r>
              <a:rPr lang="cs-CZ" dirty="0" err="1" smtClean="0">
                <a:latin typeface="Times New Roman" pitchFamily="18" charset="0"/>
                <a:cs typeface="Times New Roman" pitchFamily="18" charset="0"/>
              </a:rPr>
              <a:t>scholarship</a:t>
            </a:r>
            <a:endParaRPr lang="en-GB" noProof="0" dirty="0" smtClean="0">
              <a:latin typeface="Times New Roman" pitchFamily="18" charset="0"/>
              <a:cs typeface="Times New Roman" pitchFamily="18" charset="0"/>
            </a:endParaRPr>
          </a:p>
          <a:p>
            <a:pPr>
              <a:buFont typeface="StarSymbol"/>
              <a:buAutoNum type="arabicPeriod"/>
            </a:pPr>
            <a:r>
              <a:rPr lang="cs-CZ" dirty="0" smtClean="0">
                <a:latin typeface="Times New Roman"/>
              </a:rPr>
              <a:t>   </a:t>
            </a:r>
            <a:r>
              <a:rPr lang="en-US" dirty="0" smtClean="0">
                <a:latin typeface="Times New Roman"/>
              </a:rPr>
              <a:t>scholarship </a:t>
            </a:r>
            <a:r>
              <a:rPr lang="en-US" dirty="0">
                <a:latin typeface="Times New Roman"/>
              </a:rPr>
              <a:t>awarding academic excellence of students</a:t>
            </a:r>
            <a:endParaRPr lang="en-US" dirty="0"/>
          </a:p>
          <a:p>
            <a:pPr>
              <a:buNone/>
            </a:pPr>
            <a:endParaRPr lang="en-GB" noProof="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dirty="0" err="1">
                <a:solidFill>
                  <a:srgbClr val="C00000"/>
                </a:solidFill>
                <a:latin typeface="Times New Roman"/>
              </a:rPr>
              <a:t>Scholarship</a:t>
            </a:r>
            <a:r>
              <a:rPr lang="cs-CZ" b="1" dirty="0">
                <a:solidFill>
                  <a:srgbClr val="C00000"/>
                </a:solidFill>
                <a:latin typeface="Times New Roman"/>
              </a:rPr>
              <a:t> </a:t>
            </a:r>
            <a:r>
              <a:rPr lang="cs-CZ" b="1" dirty="0" err="1">
                <a:solidFill>
                  <a:srgbClr val="C00000"/>
                </a:solidFill>
                <a:latin typeface="Times New Roman"/>
              </a:rPr>
              <a:t>for</a:t>
            </a:r>
            <a:r>
              <a:rPr lang="cs-CZ" b="1" dirty="0">
                <a:solidFill>
                  <a:srgbClr val="C00000"/>
                </a:solidFill>
                <a:latin typeface="Times New Roman"/>
              </a:rPr>
              <a:t> </a:t>
            </a:r>
            <a:r>
              <a:rPr lang="cs-CZ" b="1" dirty="0" err="1">
                <a:solidFill>
                  <a:srgbClr val="C00000"/>
                </a:solidFill>
                <a:latin typeface="Times New Roman"/>
              </a:rPr>
              <a:t>academic</a:t>
            </a:r>
            <a:r>
              <a:rPr lang="cs-CZ" b="1" dirty="0">
                <a:solidFill>
                  <a:srgbClr val="C00000"/>
                </a:solidFill>
                <a:latin typeface="Times New Roman"/>
              </a:rPr>
              <a:t> excellence</a:t>
            </a:r>
            <a:endParaRPr lang="cs-CZ" dirty="0"/>
          </a:p>
        </p:txBody>
      </p:sp>
      <p:sp>
        <p:nvSpPr>
          <p:cNvPr id="3" name="Content Placeholder 2"/>
          <p:cNvSpPr>
            <a:spLocks noGrp="1"/>
          </p:cNvSpPr>
          <p:nvPr>
            <p:ph sz="quarter" idx="1"/>
          </p:nvPr>
        </p:nvSpPr>
        <p:spPr>
          <a:xfrm>
            <a:off x="179512" y="1527048"/>
            <a:ext cx="8712968" cy="4572000"/>
          </a:xfrm>
        </p:spPr>
        <p:txBody>
          <a:bodyPr>
            <a:normAutofit/>
          </a:bodyPr>
          <a:lstStyle/>
          <a:p>
            <a:pPr>
              <a:buFont typeface="Wingdings 2" charset="2"/>
              <a:buChar char=""/>
            </a:pPr>
            <a:r>
              <a:rPr lang="en-US" dirty="0" smtClean="0">
                <a:latin typeface="Times New Roman"/>
              </a:rPr>
              <a:t>The only amount of 10% of all the students can be awarded this type of scholarship, which can be </a:t>
            </a:r>
            <a:r>
              <a:rPr lang="cs-CZ" dirty="0" err="1" smtClean="0">
                <a:latin typeface="Times New Roman"/>
              </a:rPr>
              <a:t>paid</a:t>
            </a:r>
            <a:r>
              <a:rPr lang="cs-CZ" dirty="0" smtClean="0">
                <a:latin typeface="Times New Roman"/>
              </a:rPr>
              <a:t> </a:t>
            </a:r>
            <a:r>
              <a:rPr lang="cs-CZ" dirty="0" err="1" smtClean="0">
                <a:latin typeface="Times New Roman"/>
              </a:rPr>
              <a:t>each</a:t>
            </a:r>
            <a:r>
              <a:rPr lang="en-US" dirty="0" smtClean="0">
                <a:latin typeface="Times New Roman"/>
              </a:rPr>
              <a:t> </a:t>
            </a:r>
            <a:r>
              <a:rPr lang="en-US" dirty="0">
                <a:latin typeface="Times New Roman"/>
              </a:rPr>
              <a:t>year (</a:t>
            </a:r>
            <a:r>
              <a:rPr lang="en-US" dirty="0" smtClean="0">
                <a:latin typeface="Times New Roman"/>
              </a:rPr>
              <a:t>approximately </a:t>
            </a:r>
            <a:r>
              <a:rPr lang="cs-CZ" dirty="0" smtClean="0">
                <a:latin typeface="Times New Roman"/>
              </a:rPr>
              <a:t>33</a:t>
            </a:r>
            <a:r>
              <a:rPr lang="en-US" dirty="0" smtClean="0">
                <a:latin typeface="Times New Roman"/>
              </a:rPr>
              <a:t> </a:t>
            </a:r>
            <a:r>
              <a:rPr lang="en-US" dirty="0">
                <a:latin typeface="Times New Roman"/>
              </a:rPr>
              <a:t>000 </a:t>
            </a:r>
            <a:r>
              <a:rPr lang="en-US" dirty="0" smtClean="0">
                <a:latin typeface="Times New Roman"/>
              </a:rPr>
              <a:t>CZK).</a:t>
            </a:r>
          </a:p>
          <a:p>
            <a:pPr>
              <a:buFont typeface="Wingdings 2" charset="2"/>
              <a:buChar char=""/>
            </a:pPr>
            <a:r>
              <a:rPr lang="en-US" dirty="0" smtClean="0">
                <a:latin typeface="Times New Roman"/>
              </a:rPr>
              <a:t>Scholarship </a:t>
            </a:r>
            <a:r>
              <a:rPr lang="en-US" dirty="0">
                <a:latin typeface="Times New Roman"/>
              </a:rPr>
              <a:t>awards academic excellence of students </a:t>
            </a:r>
            <a:r>
              <a:rPr lang="en-US" dirty="0" smtClean="0">
                <a:latin typeface="Times New Roman"/>
              </a:rPr>
              <a:t>who fulfill the following requirements </a:t>
            </a:r>
            <a:r>
              <a:rPr lang="cs-CZ" dirty="0" err="1" smtClean="0">
                <a:latin typeface="Times New Roman"/>
              </a:rPr>
              <a:t>at</a:t>
            </a:r>
            <a:r>
              <a:rPr lang="cs-CZ" dirty="0" smtClean="0">
                <a:latin typeface="Times New Roman"/>
              </a:rPr>
              <a:t> </a:t>
            </a:r>
            <a:r>
              <a:rPr lang="cs-CZ" dirty="0" err="1" smtClean="0">
                <a:latin typeface="Times New Roman"/>
              </a:rPr>
              <a:t>the</a:t>
            </a:r>
            <a:r>
              <a:rPr lang="cs-CZ" dirty="0" smtClean="0">
                <a:latin typeface="Times New Roman"/>
              </a:rPr>
              <a:t> </a:t>
            </a:r>
            <a:r>
              <a:rPr lang="cs-CZ" dirty="0" err="1" smtClean="0">
                <a:latin typeface="Times New Roman"/>
              </a:rPr>
              <a:t>best</a:t>
            </a:r>
            <a:r>
              <a:rPr lang="cs-CZ" dirty="0" smtClean="0">
                <a:latin typeface="Times New Roman"/>
              </a:rPr>
              <a:t> </a:t>
            </a:r>
            <a:r>
              <a:rPr lang="cs-CZ" dirty="0" err="1" smtClean="0">
                <a:latin typeface="Times New Roman"/>
              </a:rPr>
              <a:t>level</a:t>
            </a:r>
            <a:r>
              <a:rPr lang="cs-CZ" dirty="0" smtClean="0">
                <a:latin typeface="Times New Roman"/>
              </a:rPr>
              <a:t> </a:t>
            </a:r>
            <a:r>
              <a:rPr lang="en-US" dirty="0" smtClean="0">
                <a:latin typeface="Times New Roman"/>
              </a:rPr>
              <a:t>in </a:t>
            </a:r>
            <a:r>
              <a:rPr lang="en-US" dirty="0">
                <a:latin typeface="Times New Roman"/>
              </a:rPr>
              <a:t>the current acad</a:t>
            </a:r>
            <a:r>
              <a:rPr lang="en-US" dirty="0"/>
              <a:t>emic </a:t>
            </a:r>
            <a:r>
              <a:rPr lang="en-US" dirty="0" smtClean="0"/>
              <a:t>year</a:t>
            </a:r>
            <a:r>
              <a:rPr lang="cs-CZ" dirty="0" smtClean="0"/>
              <a:t> :</a:t>
            </a:r>
            <a:endParaRPr lang="en-US" dirty="0"/>
          </a:p>
          <a:p>
            <a:pPr marL="0" indent="0">
              <a:buNone/>
            </a:pPr>
            <a:r>
              <a:rPr lang="cs-CZ" dirty="0" smtClean="0">
                <a:latin typeface="Times New Roman"/>
              </a:rPr>
              <a:t>1. </a:t>
            </a:r>
            <a:r>
              <a:rPr lang="en-US" dirty="0" smtClean="0">
                <a:latin typeface="Times New Roman"/>
              </a:rPr>
              <a:t>They study </a:t>
            </a:r>
            <a:r>
              <a:rPr lang="en-US" dirty="0">
                <a:latin typeface="Times New Roman"/>
              </a:rPr>
              <a:t>no longer than for the standard period of study (i.e.  students from 1st to 3rd year) </a:t>
            </a:r>
            <a:endParaRPr lang="en-US" dirty="0"/>
          </a:p>
          <a:p>
            <a:pPr marL="0" indent="0">
              <a:buNone/>
            </a:pPr>
            <a:r>
              <a:rPr lang="cs-CZ" dirty="0" smtClean="0">
                <a:latin typeface="Times New Roman"/>
              </a:rPr>
              <a:t>2. </a:t>
            </a:r>
            <a:r>
              <a:rPr lang="en-US" dirty="0" smtClean="0">
                <a:latin typeface="Times New Roman"/>
              </a:rPr>
              <a:t>They don’t </a:t>
            </a:r>
            <a:r>
              <a:rPr lang="en-US" dirty="0">
                <a:latin typeface="Times New Roman"/>
              </a:rPr>
              <a:t>have </a:t>
            </a:r>
            <a:r>
              <a:rPr lang="en-US" dirty="0" smtClean="0">
                <a:latin typeface="Times New Roman"/>
              </a:rPr>
              <a:t>their </a:t>
            </a:r>
            <a:r>
              <a:rPr lang="en-US" dirty="0">
                <a:latin typeface="Times New Roman"/>
              </a:rPr>
              <a:t>study interrupted</a:t>
            </a:r>
            <a:endParaRPr lang="en-US" dirty="0"/>
          </a:p>
          <a:p>
            <a:pPr marL="0" indent="0">
              <a:buNone/>
            </a:pPr>
            <a:r>
              <a:rPr lang="cs-CZ" dirty="0" smtClean="0">
                <a:latin typeface="Times New Roman"/>
              </a:rPr>
              <a:t>3. </a:t>
            </a:r>
            <a:r>
              <a:rPr lang="en-US" dirty="0" smtClean="0">
                <a:latin typeface="Times New Roman"/>
              </a:rPr>
              <a:t>They achieve the best academic average for scholarship</a:t>
            </a:r>
            <a:endParaRPr lang="en-US" dirty="0" smtClean="0"/>
          </a:p>
          <a:p>
            <a:pPr>
              <a:buNone/>
            </a:pPr>
            <a:endParaRPr lang="en-GB" noProof="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b="1" cap="small" baseline="0" noProof="0" dirty="0" err="1" smtClean="0">
                <a:solidFill>
                  <a:srgbClr val="C00000"/>
                </a:solidFill>
                <a:latin typeface="Times New Roman" pitchFamily="18" charset="0"/>
                <a:cs typeface="Times New Roman" pitchFamily="18" charset="0"/>
              </a:rPr>
              <a:t>Scholarship</a:t>
            </a:r>
            <a:r>
              <a:rPr lang="en-GB" b="1" cap="small" baseline="0" noProof="0" dirty="0" smtClean="0">
                <a:solidFill>
                  <a:srgbClr val="C00000"/>
                </a:solidFill>
                <a:latin typeface="Times New Roman" pitchFamily="18" charset="0"/>
                <a:cs typeface="Times New Roman" pitchFamily="18" charset="0"/>
              </a:rPr>
              <a:t> Average</a:t>
            </a:r>
            <a:endParaRPr lang="en-GB" b="1" cap="small" baseline="0" noProof="0" dirty="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01752" y="1527048"/>
            <a:ext cx="8518720" cy="3126088"/>
          </a:xfrm>
        </p:spPr>
        <p:txBody>
          <a:bodyPr>
            <a:normAutofit fontScale="62500" lnSpcReduction="20000"/>
          </a:bodyPr>
          <a:lstStyle/>
          <a:p>
            <a:pPr marL="0" indent="0" algn="ctr">
              <a:buNone/>
            </a:pPr>
            <a:r>
              <a:rPr lang="cs-CZ" noProof="0" dirty="0" err="1" smtClean="0">
                <a:latin typeface="Times New Roman" pitchFamily="18" charset="0"/>
                <a:cs typeface="Times New Roman" pitchFamily="18" charset="0"/>
              </a:rPr>
              <a:t>Scholarship</a:t>
            </a:r>
            <a:r>
              <a:rPr lang="cs-CZ" noProof="0" dirty="0" smtClean="0">
                <a:latin typeface="Times New Roman" pitchFamily="18" charset="0"/>
                <a:cs typeface="Times New Roman" pitchFamily="18" charset="0"/>
              </a:rPr>
              <a:t> </a:t>
            </a:r>
            <a:r>
              <a:rPr lang="cs-CZ" noProof="0" dirty="0" err="1" smtClean="0">
                <a:latin typeface="Times New Roman" pitchFamily="18" charset="0"/>
                <a:cs typeface="Times New Roman" pitchFamily="18" charset="0"/>
              </a:rPr>
              <a:t>average</a:t>
            </a:r>
            <a:r>
              <a:rPr lang="en-GB" noProof="0" dirty="0" smtClean="0">
                <a:latin typeface="Times New Roman" pitchFamily="18" charset="0"/>
                <a:cs typeface="Times New Roman" pitchFamily="18" charset="0"/>
              </a:rPr>
              <a:t> is a weighted </a:t>
            </a:r>
            <a:r>
              <a:rPr lang="cs-CZ" noProof="0" dirty="0" err="1" smtClean="0">
                <a:latin typeface="Times New Roman" pitchFamily="18" charset="0"/>
                <a:cs typeface="Times New Roman" pitchFamily="18" charset="0"/>
              </a:rPr>
              <a:t>mean</a:t>
            </a:r>
            <a:r>
              <a:rPr lang="en-GB" noProof="0" dirty="0" smtClean="0">
                <a:latin typeface="Times New Roman" pitchFamily="18" charset="0"/>
                <a:cs typeface="Times New Roman" pitchFamily="18" charset="0"/>
              </a:rPr>
              <a:t> of achieved marks, counted from all marks of examinations and of another classified study obligations fulfilled in a term of two successive semesters in one academic year, round up to two decimal places („average of achieved marks“). Average of achieved marks is calculated for each student as a sum of all products of marks (including unsuccessful attempts, which are for this purpose equal to grade „4“) of current classified obligations and a number of credits relevant to it, divided by the sum of all credits relevant to this obligation (including credits relevant to unsuccessful attempts). The calculation of average of achieved marks doesn’t take into consideration the recognized study obligations. </a:t>
            </a:r>
            <a:r>
              <a:rPr lang="en-GB" dirty="0" smtClean="0">
                <a:latin typeface="Times New Roman" pitchFamily="18" charset="0"/>
                <a:cs typeface="Times New Roman" pitchFamily="18" charset="0"/>
              </a:rPr>
              <a:t>The average of achieved marks is counted according to this formula: </a:t>
            </a:r>
            <a:endParaRPr lang="en-GB" noProof="0" dirty="0" smtClean="0">
              <a:solidFill>
                <a:srgbClr val="FF0000"/>
              </a:solidFill>
              <a:latin typeface="Times New Roman" pitchFamily="18" charset="0"/>
              <a:cs typeface="Times New Roman" pitchFamily="18" charset="0"/>
            </a:endParaRPr>
          </a:p>
          <a:p>
            <a:endParaRPr lang="en-GB" noProof="0" dirty="0" smtClean="0">
              <a:latin typeface="Times New Roman" pitchFamily="18" charset="0"/>
              <a:cs typeface="Times New Roman" pitchFamily="18" charset="0"/>
            </a:endParaRPr>
          </a:p>
          <a:p>
            <a:pPr marL="0" indent="0">
              <a:buNone/>
            </a:pPr>
            <a:endParaRPr lang="en-GB" noProof="0" dirty="0" smtClean="0">
              <a:latin typeface="Times New Roman" pitchFamily="18" charset="0"/>
              <a:cs typeface="Times New Roman" pitchFamily="18" charset="0"/>
            </a:endParaRPr>
          </a:p>
          <a:p>
            <a:pPr>
              <a:buNone/>
            </a:pPr>
            <a:r>
              <a:rPr lang="en-GB" noProof="0" dirty="0" smtClean="0">
                <a:latin typeface="Times New Roman" pitchFamily="18" charset="0"/>
                <a:cs typeface="Times New Roman" pitchFamily="18" charset="0"/>
              </a:rPr>
              <a:t> </a:t>
            </a:r>
          </a:p>
          <a:p>
            <a:endParaRPr lang="en-GB" noProof="0" dirty="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541712" y="3641134"/>
            <a:ext cx="2060575" cy="676275"/>
          </a:xfrm>
          <a:prstGeom prst="rect">
            <a:avLst/>
          </a:prstGeom>
          <a:noFill/>
          <a:ln w="9525">
            <a:noFill/>
            <a:miter lim="800000"/>
            <a:headEnd/>
            <a:tailEnd/>
          </a:ln>
        </p:spPr>
      </p:pic>
      <p:sp>
        <p:nvSpPr>
          <p:cNvPr id="5" name="Rectangle 4"/>
          <p:cNvSpPr/>
          <p:nvPr/>
        </p:nvSpPr>
        <p:spPr>
          <a:xfrm>
            <a:off x="251520" y="4581128"/>
            <a:ext cx="8640960" cy="1569660"/>
          </a:xfrm>
          <a:prstGeom prst="rect">
            <a:avLst/>
          </a:prstGeom>
        </p:spPr>
        <p:txBody>
          <a:bodyPr wrap="square">
            <a:spAutoFit/>
          </a:bodyPr>
          <a:lstStyle/>
          <a:p>
            <a:pPr>
              <a:buNone/>
            </a:pPr>
            <a:r>
              <a:rPr lang="cs-CZ" sz="1600" b="1" i="1" dirty="0" smtClean="0"/>
              <a:t>p</a:t>
            </a:r>
            <a:r>
              <a:rPr lang="cs-CZ" sz="1600" dirty="0" smtClean="0"/>
              <a:t> -  student</a:t>
            </a:r>
            <a:r>
              <a:rPr lang="en-US" sz="1600" dirty="0" smtClean="0"/>
              <a:t>’s average </a:t>
            </a:r>
            <a:r>
              <a:rPr lang="cs-CZ" sz="1600" dirty="0" err="1" smtClean="0"/>
              <a:t>of</a:t>
            </a:r>
            <a:r>
              <a:rPr lang="cs-CZ" sz="1600" dirty="0" smtClean="0"/>
              <a:t> </a:t>
            </a:r>
            <a:r>
              <a:rPr lang="cs-CZ" sz="1600" dirty="0" err="1" smtClean="0"/>
              <a:t>achieved</a:t>
            </a:r>
            <a:r>
              <a:rPr lang="cs-CZ" sz="1600" dirty="0" smtClean="0"/>
              <a:t> </a:t>
            </a:r>
            <a:r>
              <a:rPr lang="cs-CZ" sz="1600" dirty="0" err="1" smtClean="0"/>
              <a:t>marks</a:t>
            </a:r>
            <a:r>
              <a:rPr lang="cs-CZ" sz="1600" dirty="0" smtClean="0"/>
              <a:t> / </a:t>
            </a:r>
            <a:r>
              <a:rPr lang="cs-CZ" sz="1600" dirty="0" err="1" smtClean="0"/>
              <a:t>average</a:t>
            </a:r>
            <a:r>
              <a:rPr lang="cs-CZ" sz="1600" dirty="0" smtClean="0"/>
              <a:t> </a:t>
            </a:r>
            <a:r>
              <a:rPr lang="cs-CZ" sz="1600" dirty="0" err="1" smtClean="0"/>
              <a:t>results</a:t>
            </a:r>
            <a:endParaRPr lang="cs-CZ" sz="1600" dirty="0" smtClean="0"/>
          </a:p>
          <a:p>
            <a:pPr>
              <a:buNone/>
            </a:pPr>
            <a:r>
              <a:rPr lang="cs-CZ" sz="1600" b="1" i="1" dirty="0" smtClean="0"/>
              <a:t>n</a:t>
            </a:r>
            <a:r>
              <a:rPr lang="cs-CZ" sz="1600" dirty="0" smtClean="0"/>
              <a:t> – </a:t>
            </a:r>
            <a:r>
              <a:rPr lang="cs-CZ" sz="1600" dirty="0" err="1" smtClean="0"/>
              <a:t>number</a:t>
            </a:r>
            <a:r>
              <a:rPr lang="cs-CZ" sz="1600" dirty="0" smtClean="0"/>
              <a:t> </a:t>
            </a:r>
            <a:r>
              <a:rPr lang="cs-CZ" sz="1600" dirty="0" err="1" smtClean="0"/>
              <a:t>of</a:t>
            </a:r>
            <a:r>
              <a:rPr lang="cs-CZ" sz="1600" dirty="0" smtClean="0"/>
              <a:t> </a:t>
            </a:r>
            <a:r>
              <a:rPr lang="cs-CZ" sz="1600" dirty="0" err="1" smtClean="0"/>
              <a:t>classified</a:t>
            </a:r>
            <a:r>
              <a:rPr lang="cs-CZ" sz="1600" dirty="0" smtClean="0"/>
              <a:t> </a:t>
            </a:r>
            <a:r>
              <a:rPr lang="cs-CZ" sz="1600" dirty="0" err="1" smtClean="0"/>
              <a:t>obligations</a:t>
            </a:r>
            <a:r>
              <a:rPr lang="cs-CZ" sz="1600" dirty="0" smtClean="0"/>
              <a:t> in </a:t>
            </a:r>
            <a:r>
              <a:rPr lang="cs-CZ" sz="1600" dirty="0" err="1" smtClean="0"/>
              <a:t>previous</a:t>
            </a:r>
            <a:r>
              <a:rPr lang="cs-CZ" sz="1600" dirty="0" smtClean="0"/>
              <a:t> study </a:t>
            </a:r>
            <a:r>
              <a:rPr lang="cs-CZ" sz="1600" dirty="0" err="1" smtClean="0"/>
              <a:t>year</a:t>
            </a:r>
            <a:endParaRPr lang="cs-CZ" sz="1600" dirty="0" smtClean="0"/>
          </a:p>
          <a:p>
            <a:pPr>
              <a:buNone/>
            </a:pPr>
            <a:r>
              <a:rPr lang="cs-CZ" sz="1600" b="1" i="1" dirty="0" smtClean="0"/>
              <a:t>m</a:t>
            </a:r>
            <a:r>
              <a:rPr lang="cs-CZ" sz="1600" dirty="0" smtClean="0"/>
              <a:t> -  </a:t>
            </a:r>
            <a:r>
              <a:rPr lang="cs-CZ" sz="1600" dirty="0" err="1" smtClean="0"/>
              <a:t>number</a:t>
            </a:r>
            <a:r>
              <a:rPr lang="cs-CZ" sz="1600" dirty="0" smtClean="0"/>
              <a:t> </a:t>
            </a:r>
            <a:r>
              <a:rPr lang="cs-CZ" sz="1600" dirty="0" err="1" smtClean="0"/>
              <a:t>of</a:t>
            </a:r>
            <a:r>
              <a:rPr lang="cs-CZ" sz="1600" dirty="0" smtClean="0"/>
              <a:t> </a:t>
            </a:r>
            <a:r>
              <a:rPr lang="cs-CZ" sz="1600" dirty="0" err="1" smtClean="0"/>
              <a:t>attempts</a:t>
            </a:r>
            <a:r>
              <a:rPr lang="cs-CZ" sz="1600" dirty="0" smtClean="0"/>
              <a:t>, </a:t>
            </a:r>
            <a:r>
              <a:rPr lang="cs-CZ" sz="1600" dirty="0" err="1" smtClean="0"/>
              <a:t>which</a:t>
            </a:r>
            <a:r>
              <a:rPr lang="cs-CZ" sz="1600" dirty="0" smtClean="0"/>
              <a:t> student </a:t>
            </a:r>
            <a:r>
              <a:rPr lang="cs-CZ" sz="1600" dirty="0" err="1" smtClean="0"/>
              <a:t>needed</a:t>
            </a:r>
            <a:r>
              <a:rPr lang="cs-CZ" sz="1600" dirty="0" smtClean="0"/>
              <a:t> to </a:t>
            </a:r>
            <a:r>
              <a:rPr lang="cs-CZ" sz="1600" dirty="0" err="1" smtClean="0"/>
              <a:t>fulfil</a:t>
            </a:r>
            <a:r>
              <a:rPr lang="cs-CZ" sz="1600" dirty="0" smtClean="0"/>
              <a:t> </a:t>
            </a:r>
            <a:r>
              <a:rPr lang="cs-CZ" sz="1600" dirty="0" err="1" smtClean="0"/>
              <a:t>the</a:t>
            </a:r>
            <a:r>
              <a:rPr lang="cs-CZ" sz="1600" dirty="0" smtClean="0"/>
              <a:t> </a:t>
            </a:r>
            <a:r>
              <a:rPr lang="cs-CZ" sz="1600" dirty="0" err="1" smtClean="0"/>
              <a:t>obligation</a:t>
            </a:r>
            <a:r>
              <a:rPr lang="cs-CZ" sz="1600" dirty="0" smtClean="0"/>
              <a:t> </a:t>
            </a:r>
            <a:r>
              <a:rPr lang="cs-CZ" sz="1600" b="1" i="1" dirty="0" smtClean="0"/>
              <a:t>i</a:t>
            </a:r>
            <a:r>
              <a:rPr lang="cs-CZ" sz="1600" dirty="0" smtClean="0"/>
              <a:t>.</a:t>
            </a:r>
          </a:p>
          <a:p>
            <a:pPr>
              <a:buNone/>
            </a:pPr>
            <a:r>
              <a:rPr lang="cs-CZ" sz="1600" b="1" i="1" dirty="0" smtClean="0"/>
              <a:t>z</a:t>
            </a:r>
            <a:r>
              <a:rPr lang="cs-CZ" sz="1600" dirty="0" smtClean="0"/>
              <a:t> – grade </a:t>
            </a:r>
            <a:r>
              <a:rPr lang="cs-CZ" sz="1600" dirty="0" err="1" smtClean="0"/>
              <a:t>from</a:t>
            </a:r>
            <a:r>
              <a:rPr lang="cs-CZ" sz="1600" dirty="0" smtClean="0"/>
              <a:t> </a:t>
            </a:r>
            <a:r>
              <a:rPr lang="cs-CZ" sz="1600" dirty="0" err="1" smtClean="0"/>
              <a:t>obligation</a:t>
            </a:r>
            <a:r>
              <a:rPr lang="cs-CZ" sz="1600" dirty="0" smtClean="0"/>
              <a:t> </a:t>
            </a:r>
            <a:r>
              <a:rPr lang="cs-CZ" sz="1600" b="1" i="1" dirty="0" smtClean="0"/>
              <a:t>i</a:t>
            </a:r>
            <a:r>
              <a:rPr lang="cs-CZ" sz="1600" dirty="0" smtClean="0"/>
              <a:t> in </a:t>
            </a:r>
            <a:r>
              <a:rPr lang="cs-CZ" sz="1600" dirty="0" err="1" smtClean="0"/>
              <a:t>attempt</a:t>
            </a:r>
            <a:r>
              <a:rPr lang="cs-CZ" sz="1600" dirty="0" smtClean="0"/>
              <a:t> </a:t>
            </a:r>
            <a:r>
              <a:rPr lang="cs-CZ" sz="1600" b="1" i="1" dirty="0" smtClean="0"/>
              <a:t>j</a:t>
            </a:r>
            <a:r>
              <a:rPr lang="cs-CZ" sz="1600" dirty="0" smtClean="0"/>
              <a:t> (</a:t>
            </a:r>
            <a:r>
              <a:rPr lang="cs-CZ" sz="1600" dirty="0" err="1" smtClean="0"/>
              <a:t>If</a:t>
            </a:r>
            <a:r>
              <a:rPr lang="cs-CZ" sz="1600" dirty="0" smtClean="0"/>
              <a:t> student </a:t>
            </a:r>
            <a:r>
              <a:rPr lang="cs-CZ" sz="1600" dirty="0" err="1" smtClean="0"/>
              <a:t>didn</a:t>
            </a:r>
            <a:r>
              <a:rPr lang="en-US" sz="1600" dirty="0" smtClean="0"/>
              <a:t>’t </a:t>
            </a:r>
            <a:r>
              <a:rPr lang="cs-CZ" sz="1600" dirty="0" err="1" smtClean="0"/>
              <a:t>fulfil</a:t>
            </a:r>
            <a:r>
              <a:rPr lang="cs-CZ" sz="1600" dirty="0" smtClean="0"/>
              <a:t> </a:t>
            </a:r>
            <a:r>
              <a:rPr lang="cs-CZ" sz="1600" dirty="0" err="1" smtClean="0"/>
              <a:t>the</a:t>
            </a:r>
            <a:r>
              <a:rPr lang="cs-CZ" sz="1600" dirty="0" smtClean="0"/>
              <a:t> </a:t>
            </a:r>
            <a:r>
              <a:rPr lang="en-US" sz="1600" dirty="0" smtClean="0"/>
              <a:t>obligation in </a:t>
            </a:r>
            <a:r>
              <a:rPr lang="cs-CZ" sz="1600" dirty="0" err="1" smtClean="0"/>
              <a:t>current</a:t>
            </a:r>
            <a:r>
              <a:rPr lang="en-US" sz="1600" dirty="0" smtClean="0"/>
              <a:t> attempt, </a:t>
            </a:r>
            <a:r>
              <a:rPr lang="cs-CZ" sz="1600" dirty="0" err="1" smtClean="0"/>
              <a:t>then</a:t>
            </a:r>
            <a:r>
              <a:rPr lang="cs-CZ" sz="1600" dirty="0" smtClean="0"/>
              <a:t> </a:t>
            </a:r>
            <a:r>
              <a:rPr lang="en-US" sz="1600" b="1" i="1" dirty="0" smtClean="0"/>
              <a:t>z</a:t>
            </a:r>
            <a:r>
              <a:rPr lang="en-US" sz="1600" dirty="0" smtClean="0"/>
              <a:t> </a:t>
            </a:r>
            <a:r>
              <a:rPr lang="cs-CZ" sz="1600" dirty="0" smtClean="0"/>
              <a:t>=</a:t>
            </a:r>
            <a:r>
              <a:rPr lang="en-US" sz="1600" dirty="0" smtClean="0"/>
              <a:t> 4</a:t>
            </a:r>
            <a:r>
              <a:rPr lang="cs-CZ" sz="1600" dirty="0" smtClean="0"/>
              <a:t>.)</a:t>
            </a:r>
            <a:endParaRPr lang="en-US" sz="1600" dirty="0" smtClean="0"/>
          </a:p>
          <a:p>
            <a:pPr>
              <a:buNone/>
            </a:pPr>
            <a:r>
              <a:rPr lang="cs-CZ" sz="1600" b="1" i="1" dirty="0" smtClean="0"/>
              <a:t>E</a:t>
            </a:r>
            <a:r>
              <a:rPr lang="cs-CZ" sz="1600" dirty="0" smtClean="0"/>
              <a:t> – </a:t>
            </a:r>
            <a:r>
              <a:rPr lang="cs-CZ" sz="1600" dirty="0" err="1" smtClean="0"/>
              <a:t>number</a:t>
            </a:r>
            <a:r>
              <a:rPr lang="cs-CZ" sz="1600" dirty="0" smtClean="0"/>
              <a:t> </a:t>
            </a:r>
            <a:r>
              <a:rPr lang="cs-CZ" sz="1600" dirty="0" err="1" smtClean="0"/>
              <a:t>of</a:t>
            </a:r>
            <a:r>
              <a:rPr lang="cs-CZ" sz="1600" dirty="0" smtClean="0"/>
              <a:t> </a:t>
            </a:r>
            <a:r>
              <a:rPr lang="cs-CZ" sz="1600" dirty="0" err="1" smtClean="0"/>
              <a:t>credits</a:t>
            </a:r>
            <a:r>
              <a:rPr lang="cs-CZ" sz="1600" dirty="0" smtClean="0"/>
              <a:t> </a:t>
            </a:r>
            <a:r>
              <a:rPr lang="cs-CZ" sz="1600" dirty="0" err="1" smtClean="0"/>
              <a:t>for</a:t>
            </a:r>
            <a:r>
              <a:rPr lang="cs-CZ" sz="1600" dirty="0" smtClean="0"/>
              <a:t> </a:t>
            </a:r>
            <a:r>
              <a:rPr lang="cs-CZ" sz="1600" dirty="0" err="1" smtClean="0"/>
              <a:t>obligation</a:t>
            </a:r>
            <a:r>
              <a:rPr lang="cs-CZ" sz="1600" dirty="0" smtClean="0"/>
              <a:t> </a:t>
            </a:r>
            <a:r>
              <a:rPr lang="cs-CZ" sz="1600" b="1" i="1" dirty="0" smtClean="0"/>
              <a:t>i</a:t>
            </a:r>
            <a:r>
              <a:rPr lang="cs-CZ" sz="1600" dirty="0" smtClean="0"/>
              <a:t>.</a:t>
            </a:r>
          </a:p>
        </p:txBody>
      </p:sp>
      <p:sp>
        <p:nvSpPr>
          <p:cNvPr id="6" name="TextBox 5"/>
          <p:cNvSpPr txBox="1"/>
          <p:nvPr/>
        </p:nvSpPr>
        <p:spPr>
          <a:xfrm>
            <a:off x="395536" y="6381328"/>
            <a:ext cx="8352928" cy="369332"/>
          </a:xfrm>
          <a:prstGeom prst="rect">
            <a:avLst/>
          </a:prstGeom>
          <a:noFill/>
        </p:spPr>
        <p:txBody>
          <a:bodyPr wrap="square" rtlCol="0">
            <a:spAutoFit/>
          </a:bodyPr>
          <a:lstStyle/>
          <a:p>
            <a:r>
              <a:rPr lang="cs-CZ" dirty="0" err="1" smtClean="0">
                <a:latin typeface="Times New Roman" pitchFamily="18" charset="0"/>
                <a:cs typeface="Times New Roman" pitchFamily="18" charset="0"/>
              </a:rPr>
              <a:t>Thus</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it</a:t>
            </a:r>
            <a:r>
              <a:rPr lang="cs-CZ" dirty="0" smtClean="0">
                <a:latin typeface="Times New Roman" pitchFamily="18" charset="0"/>
                <a:cs typeface="Times New Roman" pitchFamily="18" charset="0"/>
              </a:rPr>
              <a:t> </a:t>
            </a:r>
            <a:r>
              <a:rPr lang="cs-CZ" dirty="0" err="1">
                <a:latin typeface="Times New Roman" pitchFamily="18" charset="0"/>
                <a:cs typeface="Times New Roman" pitchFamily="18" charset="0"/>
              </a:rPr>
              <a:t>is</a:t>
            </a:r>
            <a:r>
              <a:rPr lang="cs-CZ" dirty="0">
                <a:latin typeface="Times New Roman" pitchFamily="18" charset="0"/>
                <a:cs typeface="Times New Roman" pitchFamily="18" charset="0"/>
              </a:rPr>
              <a:t> </a:t>
            </a:r>
            <a:r>
              <a:rPr lang="cs-CZ" dirty="0" err="1" smtClean="0">
                <a:latin typeface="Times New Roman" pitchFamily="18" charset="0"/>
                <a:cs typeface="Times New Roman" pitchFamily="18" charset="0"/>
              </a:rPr>
              <a:t>highly</a:t>
            </a:r>
            <a:r>
              <a:rPr lang="cs-CZ" dirty="0" smtClean="0">
                <a:latin typeface="Times New Roman" pitchFamily="18" charset="0"/>
                <a:cs typeface="Times New Roman" pitchFamily="18" charset="0"/>
              </a:rPr>
              <a:t> </a:t>
            </a:r>
            <a:r>
              <a:rPr lang="cs-CZ" dirty="0" err="1" smtClean="0">
                <a:latin typeface="Times New Roman" pitchFamily="18" charset="0"/>
                <a:cs typeface="Times New Roman" pitchFamily="18" charset="0"/>
              </a:rPr>
              <a:t>recommended</a:t>
            </a:r>
            <a:r>
              <a:rPr lang="cs-CZ" dirty="0" smtClean="0">
                <a:latin typeface="Times New Roman" pitchFamily="18" charset="0"/>
                <a:cs typeface="Times New Roman" pitchFamily="18" charset="0"/>
              </a:rPr>
              <a:t> </a:t>
            </a:r>
            <a:r>
              <a:rPr lang="cs-CZ" dirty="0">
                <a:latin typeface="Times New Roman" pitchFamily="18" charset="0"/>
                <a:cs typeface="Times New Roman" pitchFamily="18" charset="0"/>
              </a:rPr>
              <a:t>to </a:t>
            </a:r>
            <a:r>
              <a:rPr lang="cs-CZ" dirty="0" err="1">
                <a:latin typeface="Times New Roman" pitchFamily="18" charset="0"/>
                <a:cs typeface="Times New Roman" pitchFamily="18" charset="0"/>
              </a:rPr>
              <a:t>pass</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exams</a:t>
            </a:r>
            <a:r>
              <a:rPr lang="cs-CZ" dirty="0">
                <a:latin typeface="Times New Roman" pitchFamily="18" charset="0"/>
                <a:cs typeface="Times New Roman" pitchFamily="18" charset="0"/>
              </a:rPr>
              <a:t> </a:t>
            </a:r>
            <a:r>
              <a:rPr lang="cs-CZ" dirty="0" smtClean="0">
                <a:latin typeface="Times New Roman" pitchFamily="18" charset="0"/>
                <a:cs typeface="Times New Roman" pitchFamily="18" charset="0"/>
              </a:rPr>
              <a:t>as </a:t>
            </a:r>
            <a:r>
              <a:rPr lang="cs-CZ" dirty="0" err="1">
                <a:latin typeface="Times New Roman" pitchFamily="18" charset="0"/>
                <a:cs typeface="Times New Roman" pitchFamily="18" charset="0"/>
              </a:rPr>
              <a:t>well</a:t>
            </a:r>
            <a:r>
              <a:rPr lang="cs-CZ" dirty="0">
                <a:latin typeface="Times New Roman" pitchFamily="18" charset="0"/>
                <a:cs typeface="Times New Roman" pitchFamily="18" charset="0"/>
              </a:rPr>
              <a:t> as </a:t>
            </a:r>
            <a:r>
              <a:rPr lang="cs-CZ" dirty="0" err="1">
                <a:latin typeface="Times New Roman" pitchFamily="18" charset="0"/>
                <a:cs typeface="Times New Roman" pitchFamily="18" charset="0"/>
              </a:rPr>
              <a:t>possible</a:t>
            </a:r>
            <a:r>
              <a:rPr lang="cs-CZ" dirty="0">
                <a:latin typeface="Times New Roman" pitchFamily="18" charset="0"/>
                <a:cs typeface="Times New Roman" pitchFamily="18" charset="0"/>
              </a:rPr>
              <a:t> and </a:t>
            </a:r>
            <a:r>
              <a:rPr lang="cs-CZ" dirty="0" err="1">
                <a:latin typeface="Times New Roman" pitchFamily="18" charset="0"/>
                <a:cs typeface="Times New Roman" pitchFamily="18" charset="0"/>
              </a:rPr>
              <a:t>at</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the</a:t>
            </a:r>
            <a:r>
              <a:rPr lang="cs-CZ" dirty="0">
                <a:latin typeface="Times New Roman" pitchFamily="18" charset="0"/>
                <a:cs typeface="Times New Roman" pitchFamily="18" charset="0"/>
              </a:rPr>
              <a:t> </a:t>
            </a:r>
            <a:r>
              <a:rPr lang="cs-CZ" dirty="0" err="1">
                <a:latin typeface="Times New Roman" pitchFamily="18" charset="0"/>
                <a:cs typeface="Times New Roman" pitchFamily="18" charset="0"/>
              </a:rPr>
              <a:t>first</a:t>
            </a:r>
            <a:r>
              <a:rPr lang="cs-CZ" dirty="0">
                <a:latin typeface="Times New Roman" pitchFamily="18" charset="0"/>
                <a:cs typeface="Times New Roman" pitchFamily="18" charset="0"/>
              </a:rPr>
              <a:t> </a:t>
            </a:r>
            <a:r>
              <a:rPr lang="cs-CZ" dirty="0" err="1" smtClean="0">
                <a:latin typeface="Times New Roman" pitchFamily="18" charset="0"/>
                <a:cs typeface="Times New Roman" pitchFamily="18" charset="0"/>
              </a:rPr>
              <a:t>atttempt</a:t>
            </a:r>
            <a:r>
              <a:rPr lang="cs-CZ" dirty="0">
                <a:latin typeface="Times New Roman" pitchFamily="18" charset="0"/>
                <a:cs typeface="Times New Roman" pitchFamily="18" charset="0"/>
              </a:rPr>
              <a:t>.</a:t>
            </a:r>
            <a:endParaRPr lang="cs-CZ"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additive="base">
                                        <p:cTn id="13" dur="500" fill="hold"/>
                                        <p:tgtEl>
                                          <p:spTgt spid="2050"/>
                                        </p:tgtEl>
                                        <p:attrNameLst>
                                          <p:attrName>ppt_x</p:attrName>
                                        </p:attrNameLst>
                                      </p:cBhvr>
                                      <p:tavLst>
                                        <p:tav tm="0">
                                          <p:val>
                                            <p:strVal val="#ppt_x"/>
                                          </p:val>
                                        </p:tav>
                                        <p:tav tm="100000">
                                          <p:val>
                                            <p:strVal val="#ppt_x"/>
                                          </p:val>
                                        </p:tav>
                                      </p:tavLst>
                                    </p:anim>
                                    <p:anim calcmode="lin" valueType="num">
                                      <p:cBhvr additive="base">
                                        <p:cTn id="14"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 calcmode="lin" valueType="num">
                                      <p:cBhvr additive="base">
                                        <p:cTn id="2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2" end="2"/>
                                            </p:txEl>
                                          </p:spTgt>
                                        </p:tgtEl>
                                        <p:attrNameLst>
                                          <p:attrName>style.visibility</p:attrName>
                                        </p:attrNameLst>
                                      </p:cBhvr>
                                      <p:to>
                                        <p:strVal val="visible"/>
                                      </p:to>
                                    </p:set>
                                    <p:anim calcmode="lin" valueType="num">
                                      <p:cBhvr additive="base">
                                        <p:cTn id="3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 calcmode="lin" valueType="num">
                                      <p:cBhvr additive="base">
                                        <p:cTn id="3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anim calcmode="lin" valueType="num">
                                      <p:cBhvr additive="base">
                                        <p:cTn id="4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0" end="0"/>
                                            </p:txEl>
                                          </p:spTgt>
                                        </p:tgtEl>
                                        <p:attrNameLst>
                                          <p:attrName>style.visibility</p:attrName>
                                        </p:attrNameLst>
                                      </p:cBhvr>
                                      <p:to>
                                        <p:strVal val="visible"/>
                                      </p:to>
                                    </p:set>
                                    <p:anim calcmode="lin" valueType="num">
                                      <p:cBhvr additive="base">
                                        <p:cTn id="4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build="p"/>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b="1" cap="small" baseline="0" noProof="0" dirty="0" smtClean="0">
                <a:solidFill>
                  <a:srgbClr val="C00000"/>
                </a:solidFill>
                <a:latin typeface="Times New Roman" pitchFamily="18" charset="0"/>
                <a:cs typeface="Times New Roman" pitchFamily="18" charset="0"/>
              </a:rPr>
              <a:t>Curriculum</a:t>
            </a:r>
            <a:r>
              <a:rPr lang="en-GB" b="1" cap="small" baseline="0" noProof="0" dirty="0" smtClean="0">
                <a:solidFill>
                  <a:srgbClr val="C00000"/>
                </a:solidFill>
                <a:latin typeface="Times New Roman" pitchFamily="18" charset="0"/>
                <a:cs typeface="Times New Roman" pitchFamily="18" charset="0"/>
              </a:rPr>
              <a:t> – Winter </a:t>
            </a:r>
            <a:r>
              <a:rPr lang="cs-CZ" b="1" cap="small" dirty="0" smtClean="0">
                <a:solidFill>
                  <a:srgbClr val="C00000"/>
                </a:solidFill>
                <a:latin typeface="Times New Roman" pitchFamily="18" charset="0"/>
                <a:cs typeface="Times New Roman" pitchFamily="18" charset="0"/>
              </a:rPr>
              <a:t>term</a:t>
            </a:r>
            <a:r>
              <a:rPr lang="en-GB" b="1" cap="small" baseline="0" noProof="0" dirty="0" smtClean="0">
                <a:solidFill>
                  <a:srgbClr val="C00000"/>
                </a:solidFill>
                <a:latin typeface="Times New Roman" pitchFamily="18" charset="0"/>
                <a:cs typeface="Times New Roman" pitchFamily="18" charset="0"/>
              </a:rPr>
              <a:t>, 1st year</a:t>
            </a:r>
            <a:endParaRPr lang="en-GB" b="1" cap="small" baseline="0" noProof="0" dirty="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500034" y="2143116"/>
            <a:ext cx="7424766" cy="4483113"/>
          </a:xfrm>
        </p:spPr>
        <p:txBody>
          <a:bodyPr>
            <a:normAutofit/>
          </a:bodyPr>
          <a:lstStyle/>
          <a:p>
            <a:r>
              <a:rPr lang="en-GB" sz="2200" noProof="0" dirty="0" smtClean="0">
                <a:latin typeface="Times New Roman" pitchFamily="18" charset="0"/>
                <a:cs typeface="Times New Roman" pitchFamily="18" charset="0"/>
              </a:rPr>
              <a:t>Summer School				(2 ECTS)</a:t>
            </a:r>
          </a:p>
          <a:p>
            <a:r>
              <a:rPr lang="en-GB" sz="2200" noProof="0" dirty="0" smtClean="0">
                <a:latin typeface="Times New Roman" pitchFamily="18" charset="0"/>
                <a:cs typeface="Times New Roman" pitchFamily="18" charset="0"/>
              </a:rPr>
              <a:t>Seminar in Philosophical Text Interpretation	(2 ECTS)</a:t>
            </a:r>
          </a:p>
          <a:p>
            <a:r>
              <a:rPr lang="en-GB" sz="2200" dirty="0">
                <a:latin typeface="Times New Roman" pitchFamily="18" charset="0"/>
                <a:ea typeface="Tahoma" pitchFamily="34" charset="0"/>
                <a:cs typeface="Times New Roman" pitchFamily="18" charset="0"/>
              </a:rPr>
              <a:t>Introduction to Philosophy</a:t>
            </a:r>
            <a:r>
              <a:rPr lang="en-GB" sz="2200" dirty="0">
                <a:latin typeface="Times New Roman" pitchFamily="18" charset="0"/>
                <a:cs typeface="Times New Roman" pitchFamily="18" charset="0"/>
              </a:rPr>
              <a:t>			(5 ECTS)</a:t>
            </a:r>
          </a:p>
          <a:p>
            <a:r>
              <a:rPr lang="en-GB" sz="2200" dirty="0">
                <a:latin typeface="Times New Roman" pitchFamily="18" charset="0"/>
                <a:cs typeface="Times New Roman" pitchFamily="18" charset="0"/>
              </a:rPr>
              <a:t>Introduction to Anthropology			(5 ECTS)</a:t>
            </a:r>
          </a:p>
          <a:p>
            <a:r>
              <a:rPr lang="en-GB" sz="2200" dirty="0">
                <a:latin typeface="Times New Roman" pitchFamily="18" charset="0"/>
                <a:cs typeface="Times New Roman" pitchFamily="18" charset="0"/>
              </a:rPr>
              <a:t>Introduction to European History		(5 ECTS)</a:t>
            </a:r>
          </a:p>
          <a:p>
            <a:r>
              <a:rPr lang="cs-CZ" sz="2200" dirty="0">
                <a:latin typeface="Times New Roman" pitchFamily="18" charset="0"/>
                <a:cs typeface="Times New Roman" pitchFamily="18" charset="0"/>
              </a:rPr>
              <a:t> </a:t>
            </a:r>
            <a:r>
              <a:rPr lang="cs-CZ" sz="2200" noProof="0" dirty="0" smtClean="0">
                <a:latin typeface="Times New Roman" pitchFamily="18" charset="0"/>
                <a:cs typeface="Times New Roman" pitchFamily="18" charset="0"/>
              </a:rPr>
              <a:t>R</a:t>
            </a:r>
            <a:r>
              <a:rPr lang="en-GB" sz="2200" noProof="0" dirty="0" err="1" smtClean="0">
                <a:latin typeface="Times New Roman" pitchFamily="18" charset="0"/>
                <a:cs typeface="Times New Roman" pitchFamily="18" charset="0"/>
              </a:rPr>
              <a:t>eport</a:t>
            </a:r>
            <a:r>
              <a:rPr lang="en-GB" sz="2200" noProof="0" dirty="0" smtClean="0">
                <a:latin typeface="Times New Roman" pitchFamily="18" charset="0"/>
                <a:cs typeface="Times New Roman" pitchFamily="18" charset="0"/>
              </a:rPr>
              <a:t> on a Lecture Presented in English	(2 ECTS)</a:t>
            </a:r>
          </a:p>
          <a:p>
            <a:pPr marL="0" indent="0">
              <a:buNone/>
            </a:pPr>
            <a:endParaRPr lang="en-GB" sz="2200" noProof="0" dirty="0" smtClean="0">
              <a:latin typeface="Times New Roman" pitchFamily="18" charset="0"/>
              <a:cs typeface="Times New Roman" pitchFamily="18" charset="0"/>
            </a:endParaRPr>
          </a:p>
          <a:p>
            <a:pPr lvl="2"/>
            <a:r>
              <a:rPr lang="en-GB" sz="2400" b="1" noProof="0" dirty="0" smtClean="0">
                <a:latin typeface="Times New Roman" pitchFamily="18" charset="0"/>
                <a:cs typeface="Times New Roman" pitchFamily="18" charset="0"/>
              </a:rPr>
              <a:t>21 ECTS in total  </a:t>
            </a:r>
            <a:endParaRPr lang="en-GB" sz="2400" b="1" noProof="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b="1" cap="small" dirty="0">
                <a:solidFill>
                  <a:srgbClr val="C00000"/>
                </a:solidFill>
                <a:latin typeface="Times New Roman" pitchFamily="18" charset="0"/>
                <a:cs typeface="Times New Roman" pitchFamily="18" charset="0"/>
              </a:rPr>
              <a:t>Curriculum</a:t>
            </a:r>
            <a:r>
              <a:rPr lang="en-GB" b="1" cap="small" baseline="0" noProof="0" dirty="0" smtClean="0">
                <a:solidFill>
                  <a:srgbClr val="C00000"/>
                </a:solidFill>
                <a:latin typeface="Times New Roman" pitchFamily="18" charset="0"/>
                <a:cs typeface="Times New Roman" pitchFamily="18" charset="0"/>
              </a:rPr>
              <a:t>– Summer </a:t>
            </a:r>
            <a:r>
              <a:rPr lang="cs-CZ" b="1" cap="small" baseline="0" noProof="0" dirty="0" smtClean="0">
                <a:solidFill>
                  <a:srgbClr val="C00000"/>
                </a:solidFill>
                <a:latin typeface="Times New Roman" pitchFamily="18" charset="0"/>
                <a:cs typeface="Times New Roman" pitchFamily="18" charset="0"/>
              </a:rPr>
              <a:t>term</a:t>
            </a:r>
            <a:r>
              <a:rPr lang="en-GB" b="1" cap="small" baseline="0" noProof="0" dirty="0" smtClean="0">
                <a:solidFill>
                  <a:srgbClr val="C00000"/>
                </a:solidFill>
                <a:latin typeface="Times New Roman" pitchFamily="18" charset="0"/>
                <a:cs typeface="Times New Roman" pitchFamily="18" charset="0"/>
              </a:rPr>
              <a:t>, </a:t>
            </a:r>
            <a:r>
              <a:rPr lang="cs-CZ" b="1" cap="small" dirty="0">
                <a:solidFill>
                  <a:srgbClr val="C00000"/>
                </a:solidFill>
                <a:latin typeface="Times New Roman" pitchFamily="18" charset="0"/>
                <a:cs typeface="Times New Roman" pitchFamily="18" charset="0"/>
              </a:rPr>
              <a:t>1</a:t>
            </a:r>
            <a:r>
              <a:rPr lang="en-GB" b="1" cap="small" baseline="0" noProof="0" dirty="0" err="1" smtClean="0">
                <a:solidFill>
                  <a:srgbClr val="C00000"/>
                </a:solidFill>
                <a:latin typeface="Times New Roman" pitchFamily="18" charset="0"/>
                <a:cs typeface="Times New Roman" pitchFamily="18" charset="0"/>
              </a:rPr>
              <a:t>st</a:t>
            </a:r>
            <a:r>
              <a:rPr lang="en-GB" b="1" cap="small" baseline="0" noProof="0" dirty="0" smtClean="0">
                <a:solidFill>
                  <a:srgbClr val="C00000"/>
                </a:solidFill>
                <a:latin typeface="Times New Roman" pitchFamily="18" charset="0"/>
                <a:cs typeface="Times New Roman" pitchFamily="18" charset="0"/>
              </a:rPr>
              <a:t> year</a:t>
            </a:r>
            <a:endParaRPr lang="en-GB" b="1" cap="small" baseline="0" noProof="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marL="0" indent="0">
              <a:buNone/>
            </a:pPr>
            <a:endParaRPr lang="en-GB" sz="2200" noProof="0" dirty="0" smtClean="0">
              <a:latin typeface="Times New Roman" pitchFamily="18" charset="0"/>
              <a:ea typeface="Tahoma" pitchFamily="34" charset="0"/>
              <a:cs typeface="Times New Roman" pitchFamily="18" charset="0"/>
            </a:endParaRPr>
          </a:p>
          <a:p>
            <a:r>
              <a:rPr lang="en-GB" sz="2200" dirty="0">
                <a:latin typeface="Times New Roman" pitchFamily="18" charset="0"/>
                <a:cs typeface="Times New Roman" pitchFamily="18" charset="0"/>
              </a:rPr>
              <a:t>Introduction to Economy			(5 ECTS)</a:t>
            </a:r>
          </a:p>
          <a:p>
            <a:r>
              <a:rPr lang="en-GB" sz="2200" dirty="0">
                <a:latin typeface="Times New Roman" pitchFamily="18" charset="0"/>
                <a:cs typeface="Times New Roman" pitchFamily="18" charset="0"/>
              </a:rPr>
              <a:t>Introduction to Psychology			(5 ECTS)</a:t>
            </a:r>
          </a:p>
          <a:p>
            <a:r>
              <a:rPr lang="en-GB" sz="2200" dirty="0">
                <a:latin typeface="Times New Roman" pitchFamily="18" charset="0"/>
                <a:cs typeface="Times New Roman" pitchFamily="18" charset="0"/>
              </a:rPr>
              <a:t>Introduction to Sociology </a:t>
            </a:r>
            <a:r>
              <a:rPr lang="cs-CZ" sz="2200" dirty="0" smtClean="0">
                <a:latin typeface="Times New Roman" pitchFamily="18" charset="0"/>
                <a:cs typeface="Times New Roman" pitchFamily="18" charset="0"/>
              </a:rPr>
              <a:t>			</a:t>
            </a:r>
            <a:r>
              <a:rPr lang="en-GB" sz="2200" dirty="0" smtClean="0">
                <a:latin typeface="Times New Roman" pitchFamily="18" charset="0"/>
                <a:cs typeface="Times New Roman" pitchFamily="18" charset="0"/>
              </a:rPr>
              <a:t>(</a:t>
            </a:r>
            <a:r>
              <a:rPr lang="en-GB" sz="2200" dirty="0">
                <a:latin typeface="Times New Roman" pitchFamily="18" charset="0"/>
                <a:cs typeface="Times New Roman" pitchFamily="18" charset="0"/>
              </a:rPr>
              <a:t>5 ECTS)</a:t>
            </a:r>
            <a:endParaRPr lang="cs-CZ" sz="2200" dirty="0" smtClean="0">
              <a:latin typeface="Times New Roman" pitchFamily="18" charset="0"/>
              <a:cs typeface="Times New Roman" pitchFamily="18" charset="0"/>
            </a:endParaRPr>
          </a:p>
          <a:p>
            <a:r>
              <a:rPr lang="cs-CZ" sz="2200" noProof="0" dirty="0" err="1" smtClean="0">
                <a:latin typeface="Times New Roman" pitchFamily="18" charset="0"/>
                <a:cs typeface="Times New Roman" pitchFamily="18" charset="0"/>
              </a:rPr>
              <a:t>Discussion</a:t>
            </a:r>
            <a:r>
              <a:rPr lang="en-GB" sz="2200" noProof="0" dirty="0" smtClean="0">
                <a:latin typeface="Times New Roman" pitchFamily="18" charset="0"/>
                <a:cs typeface="Times New Roman" pitchFamily="18" charset="0"/>
              </a:rPr>
              <a:t> on an Academic Topic </a:t>
            </a:r>
            <a:r>
              <a:rPr lang="en-GB" sz="2200" dirty="0">
                <a:latin typeface="Times New Roman" pitchFamily="18" charset="0"/>
                <a:cs typeface="Times New Roman" pitchFamily="18" charset="0"/>
              </a:rPr>
              <a:t>with a Native Speaker</a:t>
            </a:r>
          </a:p>
          <a:p>
            <a:pPr marL="0" indent="0">
              <a:buNone/>
            </a:pPr>
            <a:r>
              <a:rPr lang="en-GB" sz="2200" noProof="0" dirty="0" smtClean="0">
                <a:latin typeface="Times New Roman" pitchFamily="18" charset="0"/>
                <a:cs typeface="Times New Roman" pitchFamily="18" charset="0"/>
              </a:rPr>
              <a:t>in English (2 ECTS) </a:t>
            </a:r>
          </a:p>
          <a:p>
            <a:pPr marL="0" indent="0">
              <a:buNone/>
            </a:pPr>
            <a:endParaRPr lang="en-GB" sz="2200" noProof="0" dirty="0" smtClean="0">
              <a:latin typeface="Times New Roman" pitchFamily="18" charset="0"/>
              <a:cs typeface="Times New Roman" pitchFamily="18" charset="0"/>
            </a:endParaRPr>
          </a:p>
          <a:p>
            <a:pPr lvl="2"/>
            <a:r>
              <a:rPr lang="en-GB" sz="2400" b="1" noProof="0" dirty="0" smtClean="0">
                <a:latin typeface="Times New Roman" pitchFamily="18" charset="0"/>
                <a:cs typeface="Times New Roman" pitchFamily="18" charset="0"/>
              </a:rPr>
              <a:t>17 ECTS in total   </a:t>
            </a:r>
          </a:p>
          <a:p>
            <a:pPr>
              <a:buNone/>
            </a:pPr>
            <a:endParaRPr lang="en-GB" sz="22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b="1" cap="small" dirty="0">
                <a:solidFill>
                  <a:srgbClr val="C00000"/>
                </a:solidFill>
                <a:latin typeface="Times New Roman" pitchFamily="18" charset="0"/>
                <a:cs typeface="Times New Roman" pitchFamily="18" charset="0"/>
              </a:rPr>
              <a:t>Curriculum</a:t>
            </a:r>
            <a:r>
              <a:rPr lang="en-GB" b="1" cap="small" baseline="0" noProof="0" dirty="0" smtClean="0">
                <a:solidFill>
                  <a:srgbClr val="C00000"/>
                </a:solidFill>
                <a:latin typeface="Times New Roman" pitchFamily="18" charset="0"/>
                <a:cs typeface="Times New Roman" pitchFamily="18" charset="0"/>
              </a:rPr>
              <a:t>– Winter </a:t>
            </a:r>
            <a:r>
              <a:rPr lang="cs-CZ" b="1" cap="small" baseline="0" noProof="0" dirty="0" smtClean="0">
                <a:solidFill>
                  <a:srgbClr val="C00000"/>
                </a:solidFill>
                <a:latin typeface="Times New Roman" pitchFamily="18" charset="0"/>
                <a:cs typeface="Times New Roman" pitchFamily="18" charset="0"/>
              </a:rPr>
              <a:t>TERM</a:t>
            </a:r>
            <a:r>
              <a:rPr lang="en-GB" b="1" cap="small" baseline="0" noProof="0" dirty="0" smtClean="0">
                <a:solidFill>
                  <a:srgbClr val="C00000"/>
                </a:solidFill>
                <a:latin typeface="Times New Roman" pitchFamily="18" charset="0"/>
                <a:cs typeface="Times New Roman" pitchFamily="18" charset="0"/>
              </a:rPr>
              <a:t>, 2nd year</a:t>
            </a:r>
            <a:endParaRPr lang="en-GB" b="1" cap="small" baseline="0" noProof="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marL="0" indent="0">
              <a:buNone/>
            </a:pPr>
            <a:endParaRPr lang="en-GB" sz="2200" noProof="0" smtClean="0">
              <a:latin typeface="Times New Roman" pitchFamily="18" charset="0"/>
              <a:cs typeface="Times New Roman" pitchFamily="18" charset="0"/>
            </a:endParaRPr>
          </a:p>
          <a:p>
            <a:r>
              <a:rPr lang="en-GB" sz="2200" noProof="0" smtClean="0">
                <a:latin typeface="Times New Roman" pitchFamily="18" charset="0"/>
                <a:cs typeface="Times New Roman" pitchFamily="18" charset="0"/>
              </a:rPr>
              <a:t>Language Competence Examination		(10 ECTS)</a:t>
            </a:r>
          </a:p>
          <a:p>
            <a:pPr marL="0" indent="0">
              <a:buNone/>
            </a:pPr>
            <a:endParaRPr lang="en-GB" sz="2200" noProof="0" smtClean="0">
              <a:latin typeface="Times New Roman" pitchFamily="18" charset="0"/>
              <a:cs typeface="Times New Roman" pitchFamily="18" charset="0"/>
            </a:endParaRPr>
          </a:p>
          <a:p>
            <a:pPr marL="1554480" lvl="7" indent="-384048">
              <a:buClr>
                <a:schemeClr val="accent1"/>
              </a:buClr>
              <a:buSzPct val="80000"/>
              <a:buFont typeface="Wingdings" pitchFamily="2" charset="2"/>
              <a:buChar char="v"/>
            </a:pPr>
            <a:r>
              <a:rPr lang="en-GB" sz="2400" b="1" noProof="0" smtClean="0">
                <a:latin typeface="Times New Roman" pitchFamily="18" charset="0"/>
                <a:cs typeface="Times New Roman" pitchFamily="18" charset="0"/>
              </a:rPr>
              <a:t>10 ECTS in total   </a:t>
            </a:r>
          </a:p>
          <a:p>
            <a:endParaRPr lang="en-GB" sz="2200" noProof="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b="1" cap="small" dirty="0">
                <a:solidFill>
                  <a:srgbClr val="C00000"/>
                </a:solidFill>
                <a:latin typeface="Times New Roman" pitchFamily="18" charset="0"/>
                <a:cs typeface="Times New Roman" pitchFamily="18" charset="0"/>
              </a:rPr>
              <a:t>Curriculum</a:t>
            </a:r>
            <a:r>
              <a:rPr lang="en-GB" b="1" cap="small" baseline="0" noProof="0" dirty="0" smtClean="0">
                <a:solidFill>
                  <a:srgbClr val="C00000"/>
                </a:solidFill>
                <a:latin typeface="Times New Roman" pitchFamily="18" charset="0"/>
                <a:cs typeface="Times New Roman" pitchFamily="18" charset="0"/>
              </a:rPr>
              <a:t>– Summer </a:t>
            </a:r>
            <a:r>
              <a:rPr lang="cs-CZ" b="1" cap="small" baseline="0" noProof="0" dirty="0" smtClean="0">
                <a:solidFill>
                  <a:srgbClr val="C00000"/>
                </a:solidFill>
                <a:latin typeface="Times New Roman" pitchFamily="18" charset="0"/>
                <a:cs typeface="Times New Roman" pitchFamily="18" charset="0"/>
              </a:rPr>
              <a:t>term</a:t>
            </a:r>
            <a:r>
              <a:rPr lang="en-GB" b="1" cap="small" baseline="0" noProof="0" dirty="0" smtClean="0">
                <a:solidFill>
                  <a:srgbClr val="C00000"/>
                </a:solidFill>
                <a:latin typeface="Times New Roman" pitchFamily="18" charset="0"/>
                <a:cs typeface="Times New Roman" pitchFamily="18" charset="0"/>
              </a:rPr>
              <a:t>, 2nd year</a:t>
            </a:r>
            <a:endParaRPr lang="en-GB" b="1" cap="small" baseline="0" noProof="0" dirty="0">
              <a:latin typeface="Times New Roman" pitchFamily="18" charset="0"/>
              <a:cs typeface="Times New Roman" pitchFamily="18" charset="0"/>
            </a:endParaRPr>
          </a:p>
        </p:txBody>
      </p:sp>
      <p:sp>
        <p:nvSpPr>
          <p:cNvPr id="3" name="Content Placeholder 2"/>
          <p:cNvSpPr>
            <a:spLocks noGrp="1"/>
          </p:cNvSpPr>
          <p:nvPr>
            <p:ph sz="quarter" idx="1"/>
          </p:nvPr>
        </p:nvSpPr>
        <p:spPr>
          <a:ln>
            <a:solidFill>
              <a:srgbClr val="C00000"/>
            </a:solidFill>
          </a:ln>
        </p:spPr>
        <p:txBody>
          <a:bodyPr>
            <a:normAutofit/>
          </a:bodyPr>
          <a:lstStyle/>
          <a:p>
            <a:pPr marL="0" indent="0">
              <a:buNone/>
            </a:pPr>
            <a:endParaRPr lang="en-GB" sz="2200" noProof="0" dirty="0" smtClean="0">
              <a:latin typeface="Times New Roman" pitchFamily="18" charset="0"/>
              <a:cs typeface="Times New Roman" pitchFamily="18" charset="0"/>
            </a:endParaRPr>
          </a:p>
          <a:p>
            <a:r>
              <a:rPr lang="en-GB" sz="2200" noProof="0" dirty="0" smtClean="0">
                <a:latin typeface="Times New Roman" pitchFamily="18" charset="0"/>
                <a:cs typeface="Times New Roman" pitchFamily="18" charset="0"/>
              </a:rPr>
              <a:t>Comprehensive Exam in Philosophical Anthropology	(10 ECTS)</a:t>
            </a:r>
          </a:p>
          <a:p>
            <a:pPr marL="0" indent="0">
              <a:buNone/>
            </a:pPr>
            <a:endParaRPr lang="en-GB" sz="2200" noProof="0" dirty="0" smtClean="0">
              <a:latin typeface="Times New Roman" pitchFamily="18" charset="0"/>
              <a:cs typeface="Times New Roman" pitchFamily="18" charset="0"/>
            </a:endParaRPr>
          </a:p>
          <a:p>
            <a:pPr lvl="3">
              <a:buFont typeface="Wingdings" pitchFamily="2" charset="2"/>
              <a:buChar char="v"/>
            </a:pPr>
            <a:r>
              <a:rPr lang="en-GB" sz="2400" b="1" noProof="0" dirty="0" smtClean="0">
                <a:solidFill>
                  <a:schemeClr val="tx1"/>
                </a:solidFill>
                <a:latin typeface="Times New Roman" pitchFamily="18" charset="0"/>
                <a:cs typeface="Times New Roman" pitchFamily="18" charset="0"/>
              </a:rPr>
              <a:t>10 ECTS in total   </a:t>
            </a:r>
          </a:p>
          <a:p>
            <a:pPr>
              <a:buNone/>
            </a:pPr>
            <a:endParaRPr lang="en-GB" sz="2200" noProof="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b="1" cap="small" dirty="0">
                <a:solidFill>
                  <a:srgbClr val="C00000"/>
                </a:solidFill>
                <a:latin typeface="Times New Roman" pitchFamily="18" charset="0"/>
                <a:cs typeface="Times New Roman" pitchFamily="18" charset="0"/>
              </a:rPr>
              <a:t>Curriculum</a:t>
            </a:r>
            <a:r>
              <a:rPr lang="en-GB" b="1" cap="small" baseline="0" noProof="0" dirty="0" smtClean="0">
                <a:solidFill>
                  <a:srgbClr val="C00000"/>
                </a:solidFill>
                <a:latin typeface="Times New Roman" pitchFamily="18" charset="0"/>
                <a:cs typeface="Times New Roman" pitchFamily="18" charset="0"/>
              </a:rPr>
              <a:t>– Winter </a:t>
            </a:r>
            <a:r>
              <a:rPr lang="cs-CZ" b="1" cap="small" baseline="0" noProof="0" dirty="0" smtClean="0">
                <a:solidFill>
                  <a:srgbClr val="C00000"/>
                </a:solidFill>
                <a:latin typeface="Times New Roman" pitchFamily="18" charset="0"/>
                <a:cs typeface="Times New Roman" pitchFamily="18" charset="0"/>
              </a:rPr>
              <a:t>TERM</a:t>
            </a:r>
            <a:r>
              <a:rPr lang="en-GB" b="1" cap="small" baseline="0" noProof="0" dirty="0" smtClean="0">
                <a:solidFill>
                  <a:srgbClr val="C00000"/>
                </a:solidFill>
                <a:latin typeface="Times New Roman" pitchFamily="18" charset="0"/>
                <a:cs typeface="Times New Roman" pitchFamily="18" charset="0"/>
              </a:rPr>
              <a:t>, 3rd year</a:t>
            </a:r>
            <a:endParaRPr lang="en-GB" b="1" cap="small" baseline="0" noProof="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marL="0" indent="0">
              <a:buNone/>
            </a:pPr>
            <a:endParaRPr lang="en-GB" sz="2200" noProof="0" dirty="0" smtClean="0">
              <a:latin typeface="Times New Roman" pitchFamily="18" charset="0"/>
              <a:cs typeface="Times New Roman" pitchFamily="18" charset="0"/>
            </a:endParaRPr>
          </a:p>
          <a:p>
            <a:r>
              <a:rPr lang="en-GB" sz="2200" noProof="0" dirty="0" smtClean="0">
                <a:latin typeface="Times New Roman" pitchFamily="18" charset="0"/>
                <a:cs typeface="Times New Roman" pitchFamily="18" charset="0"/>
              </a:rPr>
              <a:t>Comprehensive Exam in European History in Context	(10 ECTS)</a:t>
            </a:r>
          </a:p>
          <a:p>
            <a:pPr marL="0" indent="0">
              <a:buNone/>
            </a:pPr>
            <a:endParaRPr lang="en-GB" sz="2200" noProof="0" dirty="0" smtClean="0">
              <a:latin typeface="Times New Roman" pitchFamily="18" charset="0"/>
              <a:cs typeface="Times New Roman" pitchFamily="18" charset="0"/>
            </a:endParaRPr>
          </a:p>
          <a:p>
            <a:pPr lvl="2"/>
            <a:r>
              <a:rPr lang="en-GB" sz="2400" b="1" noProof="0" dirty="0" smtClean="0">
                <a:latin typeface="Times New Roman" pitchFamily="18" charset="0"/>
                <a:cs typeface="Times New Roman" pitchFamily="18" charset="0"/>
              </a:rPr>
              <a:t>10 ECTS in total   </a:t>
            </a:r>
          </a:p>
          <a:p>
            <a:pPr lvl="2">
              <a:buNone/>
            </a:pPr>
            <a:endParaRPr lang="en-GB" sz="1600" noProof="0" dirty="0" smtClean="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cap="small" baseline="0" noProof="0" dirty="0" smtClean="0">
                <a:solidFill>
                  <a:schemeClr val="accent1"/>
                </a:solidFill>
                <a:latin typeface="Times New Roman" pitchFamily="18" charset="0"/>
                <a:cs typeface="Times New Roman" pitchFamily="18" charset="0"/>
              </a:rPr>
              <a:t>Why study Liberal Arts and Humanities?</a:t>
            </a:r>
            <a:endParaRPr lang="en-GB" b="1" cap="small" baseline="0" noProof="0" dirty="0">
              <a:solidFill>
                <a:schemeClr val="accent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endParaRPr lang="en-GB" sz="2200" noProof="0" dirty="0" smtClean="0">
              <a:latin typeface="Times New Roman" pitchFamily="18" charset="0"/>
              <a:cs typeface="Times New Roman" pitchFamily="18" charset="0"/>
            </a:endParaRPr>
          </a:p>
          <a:p>
            <a:pPr>
              <a:buFont typeface="Wingdings 2" charset="2"/>
              <a:buChar char=""/>
            </a:pPr>
            <a:r>
              <a:rPr lang="en-US" sz="2500" dirty="0" smtClean="0">
                <a:solidFill>
                  <a:srgbClr val="000000"/>
                </a:solidFill>
                <a:latin typeface="Times New Roman"/>
              </a:rPr>
              <a:t>It’s </a:t>
            </a:r>
            <a:r>
              <a:rPr lang="en-US" sz="2500" dirty="0" smtClean="0">
                <a:latin typeface="Times New Roman"/>
              </a:rPr>
              <a:t>a</a:t>
            </a:r>
            <a:r>
              <a:rPr lang="cs-CZ" sz="2500" dirty="0" smtClean="0">
                <a:latin typeface="Times New Roman"/>
              </a:rPr>
              <a:t>n </a:t>
            </a:r>
            <a:r>
              <a:rPr lang="cs-CZ" sz="2500" dirty="0" err="1" smtClean="0">
                <a:latin typeface="Times New Roman"/>
              </a:rPr>
              <a:t>appropriate</a:t>
            </a:r>
            <a:r>
              <a:rPr lang="cs-CZ" sz="2500" dirty="0" smtClean="0">
                <a:latin typeface="Times New Roman"/>
              </a:rPr>
              <a:t> </a:t>
            </a:r>
            <a:r>
              <a:rPr lang="en-US" sz="2500" b="1" dirty="0" smtClean="0">
                <a:latin typeface="Times New Roman"/>
              </a:rPr>
              <a:t>preparation </a:t>
            </a:r>
            <a:r>
              <a:rPr lang="en-US" sz="2500" b="1" dirty="0">
                <a:solidFill>
                  <a:srgbClr val="000000"/>
                </a:solidFill>
                <a:latin typeface="Times New Roman"/>
              </a:rPr>
              <a:t>for further </a:t>
            </a:r>
            <a:r>
              <a:rPr lang="en-US" sz="2400" dirty="0" smtClean="0">
                <a:solidFill>
                  <a:srgbClr val="000000"/>
                </a:solidFill>
              </a:rPr>
              <a:t>Post-bachelor </a:t>
            </a:r>
            <a:r>
              <a:rPr lang="en-US" sz="2500" dirty="0" smtClean="0">
                <a:solidFill>
                  <a:srgbClr val="000000"/>
                </a:solidFill>
                <a:latin typeface="Times New Roman"/>
              </a:rPr>
              <a:t>studies </a:t>
            </a:r>
            <a:r>
              <a:rPr lang="en-US" sz="2500" dirty="0">
                <a:solidFill>
                  <a:srgbClr val="000000"/>
                </a:solidFill>
                <a:latin typeface="Times New Roman"/>
              </a:rPr>
              <a:t>in </a:t>
            </a:r>
            <a:r>
              <a:rPr lang="en-US" sz="2500" dirty="0" smtClean="0">
                <a:solidFill>
                  <a:srgbClr val="000000"/>
                </a:solidFill>
                <a:latin typeface="Times New Roman"/>
              </a:rPr>
              <a:t>humanities </a:t>
            </a:r>
            <a:r>
              <a:rPr lang="en-US" sz="2500" dirty="0">
                <a:solidFill>
                  <a:srgbClr val="000000"/>
                </a:solidFill>
                <a:latin typeface="Times New Roman"/>
              </a:rPr>
              <a:t>and social sciences at our faculty or </a:t>
            </a:r>
            <a:r>
              <a:rPr lang="en-US" sz="2500" dirty="0" smtClean="0">
                <a:solidFill>
                  <a:srgbClr val="000000"/>
                </a:solidFill>
                <a:latin typeface="Times New Roman"/>
              </a:rPr>
              <a:t>somewhere else.</a:t>
            </a:r>
            <a:endParaRPr lang="en-US" sz="2400" dirty="0"/>
          </a:p>
          <a:p>
            <a:endParaRPr lang="en-US" sz="2400" dirty="0"/>
          </a:p>
          <a:p>
            <a:pPr>
              <a:buFont typeface="Wingdings 2" charset="2"/>
              <a:buChar char=""/>
            </a:pPr>
            <a:r>
              <a:rPr lang="en-US" sz="2500" dirty="0" smtClean="0">
                <a:solidFill>
                  <a:srgbClr val="000000"/>
                </a:solidFill>
                <a:latin typeface="Times New Roman"/>
              </a:rPr>
              <a:t>It’s </a:t>
            </a:r>
            <a:r>
              <a:rPr lang="en-US" sz="2500" b="1" dirty="0">
                <a:solidFill>
                  <a:srgbClr val="000000"/>
                </a:solidFill>
                <a:latin typeface="Times New Roman"/>
              </a:rPr>
              <a:t>a liberal form of </a:t>
            </a:r>
            <a:r>
              <a:rPr lang="en-US" sz="2500" b="1" dirty="0" smtClean="0">
                <a:solidFill>
                  <a:srgbClr val="000000"/>
                </a:solidFill>
                <a:latin typeface="Times New Roman"/>
              </a:rPr>
              <a:t>study,</a:t>
            </a:r>
            <a:r>
              <a:rPr lang="en-US" sz="2500" dirty="0" smtClean="0">
                <a:solidFill>
                  <a:srgbClr val="000000"/>
                </a:solidFill>
                <a:latin typeface="Times New Roman"/>
              </a:rPr>
              <a:t> </a:t>
            </a:r>
            <a:r>
              <a:rPr lang="en-US" sz="2500" dirty="0">
                <a:solidFill>
                  <a:srgbClr val="000000"/>
                </a:solidFill>
                <a:latin typeface="Times New Roman"/>
              </a:rPr>
              <a:t>which means a widely opened study </a:t>
            </a:r>
            <a:r>
              <a:rPr lang="cs-CZ" sz="2500" dirty="0" smtClean="0">
                <a:solidFill>
                  <a:srgbClr val="000000"/>
                </a:solidFill>
                <a:latin typeface="Times New Roman"/>
              </a:rPr>
              <a:t>curriculum </a:t>
            </a:r>
            <a:r>
              <a:rPr lang="en-US" sz="2500" dirty="0" smtClean="0">
                <a:solidFill>
                  <a:srgbClr val="000000"/>
                </a:solidFill>
                <a:latin typeface="Times New Roman"/>
              </a:rPr>
              <a:t>with </a:t>
            </a:r>
            <a:r>
              <a:rPr lang="en-US" sz="2500" dirty="0">
                <a:solidFill>
                  <a:srgbClr val="000000"/>
                </a:solidFill>
                <a:latin typeface="Times New Roman"/>
              </a:rPr>
              <a:t>a few compulsory courses within the first two semesters. That </a:t>
            </a:r>
            <a:r>
              <a:rPr lang="en-US" sz="2500" dirty="0" smtClean="0">
                <a:solidFill>
                  <a:srgbClr val="000000"/>
                </a:solidFill>
                <a:latin typeface="Times New Roman"/>
              </a:rPr>
              <a:t>gives you a </a:t>
            </a:r>
            <a:r>
              <a:rPr lang="en-US" sz="2500" dirty="0">
                <a:solidFill>
                  <a:srgbClr val="000000"/>
                </a:solidFill>
                <a:latin typeface="Times New Roman"/>
              </a:rPr>
              <a:t>possibility to create curriculum according to your interests, thus to study what you are really concerned with.</a:t>
            </a:r>
            <a:endParaRPr lang="en-US" sz="2400" dirty="0"/>
          </a:p>
          <a:p>
            <a:endParaRPr lang="en-GB" sz="2200" noProof="0" dirty="0" smtClean="0">
              <a:latin typeface="Times New Roman" pitchFamily="18" charset="0"/>
              <a:cs typeface="Times New Roman" pitchFamily="18" charset="0"/>
            </a:endParaRPr>
          </a:p>
          <a:p>
            <a:endParaRPr lang="en-GB" noProof="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b="1" cap="small" dirty="0">
                <a:solidFill>
                  <a:srgbClr val="C00000"/>
                </a:solidFill>
                <a:latin typeface="Times New Roman" pitchFamily="18" charset="0"/>
                <a:cs typeface="Times New Roman" pitchFamily="18" charset="0"/>
              </a:rPr>
              <a:t>Curriculum</a:t>
            </a:r>
            <a:r>
              <a:rPr lang="en-GB" b="1" cap="small" baseline="0" noProof="0" dirty="0" smtClean="0">
                <a:solidFill>
                  <a:srgbClr val="C00000"/>
                </a:solidFill>
                <a:latin typeface="Times New Roman" pitchFamily="18" charset="0"/>
                <a:cs typeface="Times New Roman" pitchFamily="18" charset="0"/>
              </a:rPr>
              <a:t>– Summer </a:t>
            </a:r>
            <a:r>
              <a:rPr lang="cs-CZ" b="1" cap="small" baseline="0" noProof="0" dirty="0" smtClean="0">
                <a:solidFill>
                  <a:srgbClr val="C00000"/>
                </a:solidFill>
                <a:latin typeface="Times New Roman" pitchFamily="18" charset="0"/>
                <a:cs typeface="Times New Roman" pitchFamily="18" charset="0"/>
              </a:rPr>
              <a:t>term</a:t>
            </a:r>
            <a:r>
              <a:rPr lang="en-GB" b="1" cap="small" baseline="0" noProof="0" dirty="0" smtClean="0">
                <a:solidFill>
                  <a:srgbClr val="C00000"/>
                </a:solidFill>
                <a:latin typeface="Times New Roman" pitchFamily="18" charset="0"/>
                <a:cs typeface="Times New Roman" pitchFamily="18" charset="0"/>
              </a:rPr>
              <a:t>, 3rd year</a:t>
            </a:r>
            <a:endParaRPr lang="en-GB" b="1" cap="small" baseline="0" noProof="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marL="0" indent="0">
              <a:buNone/>
            </a:pPr>
            <a:endParaRPr lang="en-GB" sz="2200" noProof="0" smtClean="0">
              <a:latin typeface="Times New Roman" pitchFamily="18" charset="0"/>
              <a:cs typeface="Times New Roman" pitchFamily="18" charset="0"/>
            </a:endParaRPr>
          </a:p>
          <a:p>
            <a:r>
              <a:rPr lang="en-GB" sz="2200" noProof="0" smtClean="0">
                <a:latin typeface="Times New Roman" pitchFamily="18" charset="0"/>
                <a:cs typeface="Times New Roman" pitchFamily="18" charset="0"/>
              </a:rPr>
              <a:t>Comprehensive Exam in Social Sciences		(10 ECTS)</a:t>
            </a:r>
          </a:p>
          <a:p>
            <a:r>
              <a:rPr lang="en-GB" sz="2200" noProof="0" smtClean="0">
                <a:latin typeface="Times New Roman" pitchFamily="18" charset="0"/>
                <a:cs typeface="Times New Roman" pitchFamily="18" charset="0"/>
              </a:rPr>
              <a:t>Bachelor's Thesis Preparation				(20 ECTS)</a:t>
            </a:r>
          </a:p>
          <a:p>
            <a:pPr marL="0" indent="0">
              <a:buNone/>
            </a:pPr>
            <a:endParaRPr lang="en-GB" sz="2200" noProof="0" smtClean="0">
              <a:latin typeface="Times New Roman" pitchFamily="18" charset="0"/>
              <a:cs typeface="Times New Roman" pitchFamily="18" charset="0"/>
            </a:endParaRPr>
          </a:p>
          <a:p>
            <a:pPr lvl="2"/>
            <a:r>
              <a:rPr lang="en-GB" sz="2400" b="1" noProof="0" smtClean="0">
                <a:latin typeface="Times New Roman" pitchFamily="18" charset="0"/>
                <a:cs typeface="Times New Roman" pitchFamily="18" charset="0"/>
              </a:rPr>
              <a:t>30 ECTS in total   </a:t>
            </a:r>
          </a:p>
          <a:p>
            <a:pPr lvl="2">
              <a:buNone/>
            </a:pPr>
            <a:endParaRPr lang="en-GB" sz="1600" noProof="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b="1" cap="small" baseline="0" noProof="0" dirty="0" smtClean="0">
                <a:solidFill>
                  <a:srgbClr val="C00000"/>
                </a:solidFill>
                <a:latin typeface="Times New Roman" pitchFamily="18" charset="0"/>
                <a:cs typeface="Times New Roman" pitchFamily="18" charset="0"/>
              </a:rPr>
              <a:t>Erasmus</a:t>
            </a:r>
            <a:r>
              <a:rPr lang="cs-CZ" b="1" cap="small" noProof="0" dirty="0" smtClean="0">
                <a:solidFill>
                  <a:srgbClr val="C00000"/>
                </a:solidFill>
                <a:latin typeface="Times New Roman" pitchFamily="18" charset="0"/>
                <a:cs typeface="Times New Roman" pitchFamily="18" charset="0"/>
              </a:rPr>
              <a:t> </a:t>
            </a:r>
            <a:r>
              <a:rPr lang="cs-CZ" b="1" cap="small" noProof="0" dirty="0" err="1" smtClean="0">
                <a:solidFill>
                  <a:srgbClr val="C00000"/>
                </a:solidFill>
                <a:latin typeface="Times New Roman" pitchFamily="18" charset="0"/>
                <a:cs typeface="Times New Roman" pitchFamily="18" charset="0"/>
              </a:rPr>
              <a:t>Programme</a:t>
            </a:r>
            <a:endParaRPr lang="en-GB" b="1" cap="small" baseline="0" noProof="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marL="0" indent="0">
              <a:buNone/>
            </a:pPr>
            <a:endParaRPr lang="en-GB" sz="2200" noProof="0" dirty="0" smtClean="0">
              <a:latin typeface="Times New Roman" pitchFamily="18" charset="0"/>
              <a:cs typeface="Times New Roman" pitchFamily="18" charset="0"/>
            </a:endParaRPr>
          </a:p>
          <a:p>
            <a:r>
              <a:rPr lang="en-GB" sz="2400" b="1" dirty="0"/>
              <a:t>ERASMUS is the most successful student exchange programme in the world. </a:t>
            </a:r>
          </a:p>
          <a:p>
            <a:r>
              <a:rPr lang="en-GB" sz="2400" dirty="0"/>
              <a:t>Close to 3 million students have participated </a:t>
            </a:r>
            <a:r>
              <a:rPr lang="en-GB" sz="2400" dirty="0" smtClean="0"/>
              <a:t>in it since </a:t>
            </a:r>
            <a:r>
              <a:rPr lang="en-GB" sz="2400" dirty="0"/>
              <a:t>it started in 1987. In 2007, </a:t>
            </a:r>
            <a:r>
              <a:rPr lang="en-GB" sz="2400" dirty="0" smtClean="0"/>
              <a:t>Erasmus </a:t>
            </a:r>
            <a:r>
              <a:rPr lang="en-GB" sz="2400" dirty="0"/>
              <a:t>became part of the </a:t>
            </a:r>
            <a:r>
              <a:rPr lang="en-GB" sz="2400" dirty="0" smtClean="0"/>
              <a:t>U's</a:t>
            </a:r>
            <a:r>
              <a:rPr lang="en-GB" sz="2400" dirty="0"/>
              <a:t>  Lifelong Learning Programme.</a:t>
            </a:r>
          </a:p>
          <a:p>
            <a:r>
              <a:rPr lang="en-GB" sz="2400" dirty="0" smtClean="0"/>
              <a:t>For </a:t>
            </a:r>
            <a:r>
              <a:rPr lang="en-GB" sz="2400" dirty="0"/>
              <a:t>more information on the Erasmus programme as well as on the selection procedure and necessary administration, see the  </a:t>
            </a:r>
            <a:r>
              <a:rPr lang="en-GB" sz="2400" dirty="0" smtClean="0"/>
              <a:t>of </a:t>
            </a:r>
            <a:r>
              <a:rPr lang="en-GB" sz="2400" dirty="0"/>
              <a:t>the European Office of Charles University in </a:t>
            </a:r>
            <a:r>
              <a:rPr lang="en-GB" sz="2400" dirty="0" smtClean="0"/>
              <a:t>Prague</a:t>
            </a:r>
            <a:r>
              <a:rPr lang="cs-CZ" sz="2400" dirty="0"/>
              <a:t>: </a:t>
            </a:r>
            <a:r>
              <a:rPr lang="cs-CZ" sz="2400" u="sng" dirty="0">
                <a:solidFill>
                  <a:srgbClr val="FF0000"/>
                </a:solidFill>
                <a:hlinkClick r:id="rId2"/>
              </a:rPr>
              <a:t>http://</a:t>
            </a:r>
            <a:r>
              <a:rPr lang="cs-CZ" sz="2400" u="sng" dirty="0" smtClean="0">
                <a:solidFill>
                  <a:srgbClr val="FF0000"/>
                </a:solidFill>
                <a:hlinkClick r:id="rId2"/>
              </a:rPr>
              <a:t>www.cuni.cz/UK-4990.html</a:t>
            </a:r>
            <a:r>
              <a:rPr lang="cs-CZ" sz="2400" u="sng" dirty="0" smtClean="0"/>
              <a:t> </a:t>
            </a:r>
            <a:r>
              <a:rPr lang="cs-CZ" sz="2400" u="sng" dirty="0" smtClean="0">
                <a:solidFill>
                  <a:srgbClr val="FF0000"/>
                </a:solidFill>
              </a:rPr>
              <a:t> </a:t>
            </a:r>
            <a:endParaRPr lang="en-GB" sz="2400" u="sng" dirty="0">
              <a:solidFill>
                <a:srgbClr val="FF0000"/>
              </a:solidFill>
            </a:endParaRPr>
          </a:p>
          <a:p>
            <a:pPr lvl="2">
              <a:buNone/>
            </a:pPr>
            <a:endParaRPr lang="en-GB" sz="1600" noProof="0" dirty="0">
              <a:latin typeface="Times New Roman" pitchFamily="18" charset="0"/>
              <a:cs typeface="Times New Roman" pitchFamily="18" charset="0"/>
            </a:endParaRPr>
          </a:p>
        </p:txBody>
      </p:sp>
    </p:spTree>
    <p:extLst>
      <p:ext uri="{BB962C8B-B14F-4D97-AF65-F5344CB8AC3E}">
        <p14:creationId xmlns:p14="http://schemas.microsoft.com/office/powerpoint/2010/main" val="1716021184"/>
      </p:ext>
    </p:extLst>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b="1" cap="small" baseline="0" noProof="0" dirty="0" smtClean="0">
                <a:solidFill>
                  <a:srgbClr val="C00000"/>
                </a:solidFill>
                <a:latin typeface="Times New Roman" pitchFamily="18" charset="0"/>
                <a:cs typeface="Times New Roman" pitchFamily="18" charset="0"/>
              </a:rPr>
              <a:t>Erasmus</a:t>
            </a:r>
            <a:r>
              <a:rPr lang="cs-CZ" b="1" cap="small" noProof="0" dirty="0" smtClean="0">
                <a:solidFill>
                  <a:srgbClr val="C00000"/>
                </a:solidFill>
                <a:latin typeface="Times New Roman" pitchFamily="18" charset="0"/>
                <a:cs typeface="Times New Roman" pitchFamily="18" charset="0"/>
              </a:rPr>
              <a:t> </a:t>
            </a:r>
            <a:r>
              <a:rPr lang="cs-CZ" b="1" cap="small" noProof="0" dirty="0" err="1" smtClean="0">
                <a:solidFill>
                  <a:srgbClr val="C00000"/>
                </a:solidFill>
                <a:latin typeface="Times New Roman" pitchFamily="18" charset="0"/>
                <a:cs typeface="Times New Roman" pitchFamily="18" charset="0"/>
              </a:rPr>
              <a:t>Programme</a:t>
            </a:r>
            <a:endParaRPr lang="en-GB" b="1" cap="small" baseline="0" noProof="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marL="0" indent="0">
              <a:buNone/>
            </a:pPr>
            <a:r>
              <a:rPr lang="en-GB" sz="2400" b="1" dirty="0" smtClean="0"/>
              <a:t>Who </a:t>
            </a:r>
            <a:r>
              <a:rPr lang="en-GB" sz="2400" b="1" dirty="0"/>
              <a:t>is eligible?</a:t>
            </a:r>
          </a:p>
          <a:p>
            <a:r>
              <a:rPr lang="en-GB" sz="2400" dirty="0" smtClean="0"/>
              <a:t>    </a:t>
            </a:r>
            <a:r>
              <a:rPr lang="en-GB" sz="2400" dirty="0"/>
              <a:t>Students of BA, MA or PhD study programmes.</a:t>
            </a:r>
          </a:p>
          <a:p>
            <a:r>
              <a:rPr lang="en-GB" sz="2400" dirty="0" smtClean="0"/>
              <a:t>    </a:t>
            </a:r>
            <a:r>
              <a:rPr lang="en-GB" sz="2400" dirty="0"/>
              <a:t>Students in full-time and distant form of studies.</a:t>
            </a:r>
          </a:p>
          <a:p>
            <a:r>
              <a:rPr lang="en-GB" sz="2400" dirty="0" smtClean="0"/>
              <a:t>    </a:t>
            </a:r>
            <a:r>
              <a:rPr lang="en-GB" sz="2400" dirty="0"/>
              <a:t>Students of any age or nationality</a:t>
            </a:r>
            <a:r>
              <a:rPr lang="en-GB" sz="2400" dirty="0" smtClean="0"/>
              <a:t>.</a:t>
            </a:r>
            <a:endParaRPr lang="cs-CZ" sz="2400" dirty="0" smtClean="0"/>
          </a:p>
          <a:p>
            <a:r>
              <a:rPr lang="en-GB" sz="2400" dirty="0" smtClean="0"/>
              <a:t>    </a:t>
            </a:r>
            <a:r>
              <a:rPr lang="en-GB" sz="2400" dirty="0"/>
              <a:t>While abroad, the student must be properly enrolled at </a:t>
            </a:r>
            <a:r>
              <a:rPr lang="cs-CZ" sz="2400" dirty="0" smtClean="0"/>
              <a:t>	</a:t>
            </a:r>
            <a:r>
              <a:rPr lang="en-GB" sz="2400" dirty="0" smtClean="0"/>
              <a:t>least </a:t>
            </a:r>
            <a:r>
              <a:rPr lang="en-GB" sz="2400" dirty="0"/>
              <a:t>in the 2nd year of the BA programme or at most </a:t>
            </a:r>
            <a:r>
              <a:rPr lang="cs-CZ" sz="2400" dirty="0" smtClean="0"/>
              <a:t>	</a:t>
            </a:r>
            <a:r>
              <a:rPr lang="en-GB" sz="2400" dirty="0" smtClean="0"/>
              <a:t>in </a:t>
            </a:r>
            <a:r>
              <a:rPr lang="en-GB" sz="2400" dirty="0"/>
              <a:t>the 4th year of the BA/PhD programme or 3rd year </a:t>
            </a:r>
            <a:r>
              <a:rPr lang="cs-CZ" sz="2400" dirty="0" smtClean="0"/>
              <a:t>	</a:t>
            </a:r>
            <a:r>
              <a:rPr lang="en-GB" sz="2400" dirty="0" smtClean="0"/>
              <a:t>of </a:t>
            </a:r>
            <a:r>
              <a:rPr lang="en-GB" sz="2400" dirty="0"/>
              <a:t>the MA programme.</a:t>
            </a:r>
          </a:p>
          <a:p>
            <a:r>
              <a:rPr lang="en-GB" sz="2400" dirty="0" smtClean="0"/>
              <a:t>    </a:t>
            </a:r>
            <a:r>
              <a:rPr lang="en-GB" sz="2400" dirty="0"/>
              <a:t>Students who have not participated in the Erasmus </a:t>
            </a:r>
            <a:r>
              <a:rPr lang="cs-CZ" sz="2400" dirty="0" smtClean="0"/>
              <a:t>	</a:t>
            </a:r>
            <a:r>
              <a:rPr lang="en-GB" sz="2400" dirty="0" smtClean="0"/>
              <a:t>programme </a:t>
            </a:r>
            <a:r>
              <a:rPr lang="en-GB" sz="2400" dirty="0"/>
              <a:t>yet</a:t>
            </a:r>
            <a:r>
              <a:rPr lang="en-GB" sz="2400" dirty="0" smtClean="0"/>
              <a:t>.</a:t>
            </a:r>
            <a:endParaRPr lang="en-GB" sz="2400" dirty="0"/>
          </a:p>
        </p:txBody>
      </p:sp>
    </p:spTree>
    <p:extLst>
      <p:ext uri="{BB962C8B-B14F-4D97-AF65-F5344CB8AC3E}">
        <p14:creationId xmlns:p14="http://schemas.microsoft.com/office/powerpoint/2010/main" val="2573860655"/>
      </p:ext>
    </p:extLst>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s-CZ" b="1" cap="small" baseline="0" noProof="0" dirty="0" smtClean="0">
                <a:solidFill>
                  <a:srgbClr val="C00000"/>
                </a:solidFill>
                <a:latin typeface="Times New Roman" pitchFamily="18" charset="0"/>
                <a:cs typeface="Times New Roman" pitchFamily="18" charset="0"/>
              </a:rPr>
              <a:t>Erasmus</a:t>
            </a:r>
            <a:r>
              <a:rPr lang="cs-CZ" b="1" cap="small" noProof="0" dirty="0" smtClean="0">
                <a:solidFill>
                  <a:srgbClr val="C00000"/>
                </a:solidFill>
                <a:latin typeface="Times New Roman" pitchFamily="18" charset="0"/>
                <a:cs typeface="Times New Roman" pitchFamily="18" charset="0"/>
              </a:rPr>
              <a:t> </a:t>
            </a:r>
            <a:r>
              <a:rPr lang="cs-CZ" b="1" cap="small" noProof="0" dirty="0" err="1" smtClean="0">
                <a:solidFill>
                  <a:srgbClr val="C00000"/>
                </a:solidFill>
                <a:latin typeface="Times New Roman" pitchFamily="18" charset="0"/>
                <a:cs typeface="Times New Roman" pitchFamily="18" charset="0"/>
              </a:rPr>
              <a:t>Programme</a:t>
            </a:r>
            <a:endParaRPr lang="en-GB" b="1" cap="small" baseline="0" noProof="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GB" sz="2400" dirty="0"/>
              <a:t>All important information concerning the application procedure as well as the administration of the study stay abroad </a:t>
            </a:r>
            <a:r>
              <a:rPr lang="en-GB" sz="2400" dirty="0" smtClean="0"/>
              <a:t>is available </a:t>
            </a:r>
            <a:r>
              <a:rPr lang="cs-CZ" sz="2400" dirty="0" err="1" smtClean="0"/>
              <a:t>here</a:t>
            </a:r>
            <a:r>
              <a:rPr lang="cs-CZ" sz="2400" dirty="0" smtClean="0"/>
              <a:t>:</a:t>
            </a:r>
            <a:r>
              <a:rPr lang="en-GB" sz="2400" dirty="0">
                <a:hlinkClick r:id="rId2"/>
              </a:rPr>
              <a:t> http://</a:t>
            </a:r>
            <a:r>
              <a:rPr lang="en-GB" sz="2400" dirty="0" smtClean="0">
                <a:hlinkClick r:id="rId2"/>
              </a:rPr>
              <a:t>fhs.cuni.cz/FHSENG-448.html</a:t>
            </a:r>
            <a:r>
              <a:rPr lang="en-GB" sz="2400" dirty="0" smtClean="0"/>
              <a:t>. </a:t>
            </a:r>
            <a:endParaRPr lang="en-GB" sz="2400" dirty="0"/>
          </a:p>
          <a:p>
            <a:endParaRPr lang="cs-CZ" sz="2400" dirty="0" smtClean="0"/>
          </a:p>
          <a:p>
            <a:r>
              <a:rPr lang="en-GB" sz="2400" dirty="0" smtClean="0"/>
              <a:t>There is a list </a:t>
            </a:r>
            <a:r>
              <a:rPr lang="en-GB" sz="2400" dirty="0"/>
              <a:t>of partner universities where you may study within the Erasmus programme </a:t>
            </a:r>
            <a:r>
              <a:rPr lang="cs-CZ" sz="2400" dirty="0" err="1" smtClean="0"/>
              <a:t>here</a:t>
            </a:r>
            <a:r>
              <a:rPr lang="cs-CZ" sz="2400" dirty="0" smtClean="0"/>
              <a:t>: </a:t>
            </a:r>
            <a:r>
              <a:rPr lang="en-GB" sz="2400" dirty="0" smtClean="0">
                <a:hlinkClick r:id="rId3"/>
              </a:rPr>
              <a:t>http</a:t>
            </a:r>
            <a:r>
              <a:rPr lang="en-GB" sz="2400" dirty="0">
                <a:hlinkClick r:id="rId3"/>
              </a:rPr>
              <a:t>://</a:t>
            </a:r>
            <a:r>
              <a:rPr lang="en-GB" sz="2400" dirty="0" smtClean="0">
                <a:hlinkClick r:id="rId3"/>
              </a:rPr>
              <a:t>fhs.cuni.cz/FHSENG-400.html#38</a:t>
            </a:r>
            <a:r>
              <a:rPr lang="en-GB" sz="2400" dirty="0" smtClean="0"/>
              <a:t>.</a:t>
            </a:r>
            <a:endParaRPr lang="cs-CZ" sz="2400" dirty="0" smtClean="0"/>
          </a:p>
          <a:p>
            <a:endParaRPr lang="cs-CZ" sz="2400" dirty="0"/>
          </a:p>
          <a:p>
            <a:r>
              <a:rPr lang="cs-CZ" sz="2400" dirty="0" smtClean="0"/>
              <a:t>General </a:t>
            </a:r>
            <a:r>
              <a:rPr lang="cs-CZ" sz="2400" dirty="0" err="1" smtClean="0"/>
              <a:t>information</a:t>
            </a:r>
            <a:r>
              <a:rPr lang="cs-CZ" sz="2400" dirty="0" smtClean="0"/>
              <a:t> </a:t>
            </a:r>
            <a:r>
              <a:rPr lang="en-US" sz="2400" dirty="0" smtClean="0"/>
              <a:t>is </a:t>
            </a:r>
            <a:r>
              <a:rPr lang="cs-CZ" sz="2400" dirty="0" err="1" smtClean="0"/>
              <a:t>here</a:t>
            </a:r>
            <a:r>
              <a:rPr lang="cs-CZ" sz="2400" dirty="0"/>
              <a:t>: </a:t>
            </a:r>
            <a:r>
              <a:rPr lang="cs-CZ" sz="2400" dirty="0">
                <a:hlinkClick r:id="rId4"/>
              </a:rPr>
              <a:t>http://</a:t>
            </a:r>
            <a:r>
              <a:rPr lang="cs-CZ" sz="2400" dirty="0" smtClean="0">
                <a:hlinkClick r:id="rId4"/>
              </a:rPr>
              <a:t>fhs.cuni.cz/FHSENG-372.html</a:t>
            </a:r>
            <a:r>
              <a:rPr lang="cs-CZ" sz="2400" dirty="0" smtClean="0"/>
              <a:t>. </a:t>
            </a:r>
            <a:r>
              <a:rPr lang="en-GB" sz="2400" dirty="0" smtClean="0"/>
              <a:t> </a:t>
            </a:r>
            <a:endParaRPr lang="en-GB" sz="2400" dirty="0"/>
          </a:p>
        </p:txBody>
      </p:sp>
    </p:spTree>
    <p:extLst>
      <p:ext uri="{BB962C8B-B14F-4D97-AF65-F5344CB8AC3E}">
        <p14:creationId xmlns:p14="http://schemas.microsoft.com/office/powerpoint/2010/main" val="882292352"/>
      </p:ext>
    </p:extLst>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small" baseline="0" noProof="0" dirty="0" smtClean="0">
                <a:solidFill>
                  <a:srgbClr val="C00000"/>
                </a:solidFill>
                <a:latin typeface="Times New Roman" pitchFamily="18" charset="0"/>
                <a:cs typeface="Times New Roman" pitchFamily="18" charset="0"/>
              </a:rPr>
              <a:t>Personal Advice with no Guarantee </a:t>
            </a:r>
            <a:r>
              <a:rPr lang="en-GB" b="1" cap="small" baseline="0" noProof="0" dirty="0" smtClean="0">
                <a:solidFill>
                  <a:srgbClr val="C00000"/>
                </a:solidFill>
                <a:latin typeface="Times New Roman" pitchFamily="18" charset="0"/>
                <a:cs typeface="Times New Roman" pitchFamily="18" charset="0"/>
                <a:sym typeface="Wingdings" pitchFamily="2" charset="2"/>
              </a:rPr>
              <a:t></a:t>
            </a:r>
            <a:endParaRPr lang="en-GB" b="1" cap="small" baseline="0" noProof="0" dirty="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buFont typeface="Wingdings 2" charset="2"/>
              <a:buChar char=""/>
            </a:pPr>
            <a:r>
              <a:rPr lang="en-US" dirty="0">
                <a:latin typeface="Times New Roman"/>
              </a:rPr>
              <a:t>Which subjects would I </a:t>
            </a:r>
            <a:r>
              <a:rPr lang="en-US" dirty="0" err="1" smtClean="0">
                <a:latin typeface="Times New Roman"/>
              </a:rPr>
              <a:t>ch</a:t>
            </a:r>
            <a:r>
              <a:rPr lang="cs-CZ" dirty="0" smtClean="0">
                <a:latin typeface="Times New Roman"/>
              </a:rPr>
              <a:t>o</a:t>
            </a:r>
            <a:r>
              <a:rPr lang="en-US" dirty="0" err="1" smtClean="0">
                <a:latin typeface="Times New Roman"/>
              </a:rPr>
              <a:t>ose</a:t>
            </a:r>
            <a:r>
              <a:rPr lang="en-US" dirty="0" smtClean="0">
                <a:latin typeface="Times New Roman"/>
              </a:rPr>
              <a:t> </a:t>
            </a:r>
            <a:r>
              <a:rPr lang="en-US" dirty="0">
                <a:latin typeface="Times New Roman"/>
              </a:rPr>
              <a:t>in </a:t>
            </a:r>
            <a:r>
              <a:rPr lang="en-US" dirty="0" smtClean="0">
                <a:latin typeface="Times New Roman"/>
              </a:rPr>
              <a:t>Winter </a:t>
            </a:r>
            <a:r>
              <a:rPr lang="cs-CZ" dirty="0" smtClean="0">
                <a:latin typeface="Times New Roman"/>
              </a:rPr>
              <a:t>term </a:t>
            </a:r>
            <a:r>
              <a:rPr lang="en-US" dirty="0" smtClean="0">
                <a:latin typeface="Times New Roman"/>
              </a:rPr>
              <a:t>If </a:t>
            </a:r>
            <a:r>
              <a:rPr lang="en-US" dirty="0">
                <a:latin typeface="Times New Roman"/>
              </a:rPr>
              <a:t>I were you?</a:t>
            </a:r>
            <a:endParaRPr lang="en-US" dirty="0"/>
          </a:p>
          <a:p>
            <a:pPr>
              <a:buFont typeface="Wingdings 2" charset="2"/>
              <a:buChar char=""/>
            </a:pPr>
            <a:r>
              <a:rPr lang="cs-CZ" dirty="0" smtClean="0">
                <a:latin typeface="Times New Roman"/>
              </a:rPr>
              <a:t>I </a:t>
            </a:r>
            <a:r>
              <a:rPr lang="cs-CZ" dirty="0" err="1" smtClean="0">
                <a:latin typeface="Times New Roman"/>
              </a:rPr>
              <a:t>would</a:t>
            </a:r>
            <a:r>
              <a:rPr lang="cs-CZ" dirty="0" smtClean="0">
                <a:latin typeface="Times New Roman"/>
              </a:rPr>
              <a:t> </a:t>
            </a:r>
            <a:r>
              <a:rPr lang="en-US" dirty="0" smtClean="0">
                <a:latin typeface="Times New Roman"/>
              </a:rPr>
              <a:t>have </a:t>
            </a:r>
            <a:r>
              <a:rPr lang="en-US" dirty="0">
                <a:latin typeface="Times New Roman"/>
              </a:rPr>
              <a:t>6 compulsory courses with 21 credits in total registered in the first </a:t>
            </a:r>
            <a:r>
              <a:rPr lang="cs-CZ" dirty="0" smtClean="0">
                <a:latin typeface="Times New Roman"/>
              </a:rPr>
              <a:t>term </a:t>
            </a:r>
            <a:r>
              <a:rPr lang="en-US" dirty="0" smtClean="0">
                <a:latin typeface="Times New Roman"/>
              </a:rPr>
              <a:t>of </a:t>
            </a:r>
            <a:r>
              <a:rPr lang="en-US" dirty="0">
                <a:latin typeface="Times New Roman"/>
              </a:rPr>
              <a:t>study.</a:t>
            </a:r>
            <a:endParaRPr lang="en-US" dirty="0"/>
          </a:p>
          <a:p>
            <a:pPr>
              <a:buFont typeface="Wingdings 2" charset="2"/>
              <a:buChar char=""/>
            </a:pPr>
            <a:r>
              <a:rPr lang="en-US" dirty="0" smtClean="0">
                <a:latin typeface="Times New Roman"/>
              </a:rPr>
              <a:t>So additionally </a:t>
            </a:r>
            <a:r>
              <a:rPr lang="en-US" dirty="0">
                <a:latin typeface="Times New Roman"/>
              </a:rPr>
              <a:t>I </a:t>
            </a:r>
            <a:r>
              <a:rPr lang="cs-CZ" dirty="0" err="1" smtClean="0">
                <a:latin typeface="Times New Roman"/>
              </a:rPr>
              <a:t>would</a:t>
            </a:r>
            <a:r>
              <a:rPr lang="en-US" dirty="0" smtClean="0">
                <a:latin typeface="Times New Roman"/>
              </a:rPr>
              <a:t> register</a:t>
            </a:r>
            <a:r>
              <a:rPr lang="cs-CZ" dirty="0" smtClean="0">
                <a:latin typeface="Times New Roman"/>
              </a:rPr>
              <a:t> </a:t>
            </a:r>
            <a:r>
              <a:rPr lang="cs-CZ" dirty="0" err="1" smtClean="0">
                <a:latin typeface="Times New Roman"/>
              </a:rPr>
              <a:t>for</a:t>
            </a:r>
            <a:r>
              <a:rPr lang="en-US" dirty="0" smtClean="0">
                <a:latin typeface="Times New Roman"/>
              </a:rPr>
              <a:t> up to 5 or 6 </a:t>
            </a:r>
            <a:r>
              <a:rPr lang="en-US" dirty="0">
                <a:latin typeface="Times New Roman"/>
              </a:rPr>
              <a:t>compulsorily optional or optional courses during the semester, so that the total sum </a:t>
            </a:r>
            <a:r>
              <a:rPr lang="en-US" dirty="0" smtClean="0">
                <a:latin typeface="Times New Roman"/>
              </a:rPr>
              <a:t>of credits </a:t>
            </a:r>
            <a:r>
              <a:rPr lang="cs-CZ" smtClean="0">
                <a:latin typeface="Times New Roman"/>
              </a:rPr>
              <a:t>would</a:t>
            </a:r>
            <a:r>
              <a:rPr lang="en-US" smtClean="0">
                <a:latin typeface="Times New Roman"/>
              </a:rPr>
              <a:t> </a:t>
            </a:r>
            <a:r>
              <a:rPr lang="en-US" dirty="0">
                <a:latin typeface="Times New Roman"/>
              </a:rPr>
              <a:t>be 31-33 credits</a:t>
            </a:r>
            <a:r>
              <a:rPr lang="en-US" dirty="0" smtClean="0">
                <a:latin typeface="Times New Roman"/>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small" baseline="0" noProof="0" smtClean="0">
                <a:solidFill>
                  <a:schemeClr val="accent1"/>
                </a:solidFill>
                <a:latin typeface="Times New Roman" pitchFamily="18" charset="0"/>
                <a:cs typeface="Times New Roman" pitchFamily="18" charset="0"/>
              </a:rPr>
              <a:t>Integrity of 6 disciplines</a:t>
            </a:r>
            <a:endParaRPr lang="en-GB" b="1" cap="small" baseline="0" noProof="0">
              <a:solidFill>
                <a:schemeClr val="accent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01752" y="1527048"/>
            <a:ext cx="8374704" cy="4572000"/>
          </a:xfrm>
        </p:spPr>
        <p:txBody>
          <a:bodyPr>
            <a:normAutofit/>
          </a:bodyPr>
          <a:lstStyle/>
          <a:p>
            <a:endParaRPr lang="en-GB" noProof="0" dirty="0" smtClean="0">
              <a:latin typeface="Times New Roman" pitchFamily="18" charset="0"/>
              <a:cs typeface="Times New Roman" pitchFamily="18" charset="0"/>
            </a:endParaRPr>
          </a:p>
          <a:p>
            <a:pPr>
              <a:buFont typeface="Wingdings 2" charset="2"/>
              <a:buChar char=""/>
            </a:pPr>
            <a:r>
              <a:rPr lang="en-US" sz="2500" dirty="0">
                <a:solidFill>
                  <a:srgbClr val="000000"/>
                </a:solidFill>
                <a:latin typeface="Times New Roman"/>
              </a:rPr>
              <a:t>There are 6 compulsory introductory exams of 6 basic disciplines (philosophy, history, sociology, psychology, economics, anthropology) which you </a:t>
            </a:r>
            <a:r>
              <a:rPr lang="cs-CZ" sz="2500" dirty="0">
                <a:solidFill>
                  <a:srgbClr val="000000"/>
                </a:solidFill>
                <a:latin typeface="Times New Roman"/>
              </a:rPr>
              <a:t>are </a:t>
            </a:r>
            <a:r>
              <a:rPr lang="cs-CZ" sz="2500" dirty="0" err="1">
                <a:solidFill>
                  <a:srgbClr val="000000"/>
                </a:solidFill>
                <a:latin typeface="Times New Roman"/>
              </a:rPr>
              <a:t>required</a:t>
            </a:r>
            <a:r>
              <a:rPr lang="en-US" sz="2500" dirty="0">
                <a:solidFill>
                  <a:srgbClr val="000000"/>
                </a:solidFill>
                <a:latin typeface="Times New Roman"/>
              </a:rPr>
              <a:t> to pass during first two </a:t>
            </a:r>
            <a:r>
              <a:rPr lang="en-US" sz="2500" dirty="0" smtClean="0">
                <a:solidFill>
                  <a:srgbClr val="000000"/>
                </a:solidFill>
                <a:latin typeface="Times New Roman"/>
              </a:rPr>
              <a:t>semesters</a:t>
            </a:r>
            <a:r>
              <a:rPr lang="cs-CZ" sz="2500" dirty="0" smtClean="0">
                <a:solidFill>
                  <a:srgbClr val="000000"/>
                </a:solidFill>
                <a:latin typeface="Times New Roman"/>
              </a:rPr>
              <a:t>.</a:t>
            </a:r>
          </a:p>
          <a:p>
            <a:pPr>
              <a:buFont typeface="Wingdings 2" charset="2"/>
              <a:buChar char=""/>
            </a:pPr>
            <a:r>
              <a:rPr lang="cs-CZ" sz="2500" dirty="0" err="1" smtClean="0">
                <a:solidFill>
                  <a:srgbClr val="000000"/>
                </a:solidFill>
                <a:latin typeface="Times New Roman"/>
              </a:rPr>
              <a:t>You</a:t>
            </a:r>
            <a:r>
              <a:rPr lang="cs-CZ" sz="2500" dirty="0" smtClean="0">
                <a:solidFill>
                  <a:srgbClr val="000000"/>
                </a:solidFill>
                <a:latin typeface="Times New Roman"/>
              </a:rPr>
              <a:t> are </a:t>
            </a:r>
            <a:r>
              <a:rPr lang="cs-CZ" sz="2500" dirty="0" err="1" smtClean="0">
                <a:solidFill>
                  <a:srgbClr val="000000"/>
                </a:solidFill>
                <a:latin typeface="Times New Roman"/>
              </a:rPr>
              <a:t>also</a:t>
            </a:r>
            <a:r>
              <a:rPr lang="cs-CZ" sz="2500" dirty="0" smtClean="0">
                <a:solidFill>
                  <a:srgbClr val="000000"/>
                </a:solidFill>
                <a:latin typeface="Times New Roman"/>
              </a:rPr>
              <a:t> </a:t>
            </a:r>
            <a:r>
              <a:rPr lang="cs-CZ" sz="2500" dirty="0" err="1" smtClean="0">
                <a:solidFill>
                  <a:srgbClr val="000000"/>
                </a:solidFill>
                <a:latin typeface="Times New Roman"/>
              </a:rPr>
              <a:t>required</a:t>
            </a:r>
            <a:r>
              <a:rPr lang="cs-CZ" sz="2500" dirty="0" smtClean="0">
                <a:solidFill>
                  <a:srgbClr val="000000"/>
                </a:solidFill>
                <a:latin typeface="Times New Roman"/>
              </a:rPr>
              <a:t> to </a:t>
            </a:r>
            <a:r>
              <a:rPr lang="cs-CZ" sz="2500" dirty="0" err="1">
                <a:solidFill>
                  <a:srgbClr val="000000"/>
                </a:solidFill>
                <a:latin typeface="Times New Roman"/>
              </a:rPr>
              <a:t>pass</a:t>
            </a:r>
            <a:r>
              <a:rPr lang="cs-CZ" sz="2500" dirty="0">
                <a:solidFill>
                  <a:srgbClr val="000000"/>
                </a:solidFill>
                <a:latin typeface="Times New Roman"/>
              </a:rPr>
              <a:t> </a:t>
            </a:r>
            <a:r>
              <a:rPr lang="cs-CZ" sz="2500" dirty="0" err="1">
                <a:solidFill>
                  <a:srgbClr val="000000"/>
                </a:solidFill>
                <a:latin typeface="Times New Roman"/>
              </a:rPr>
              <a:t>two</a:t>
            </a:r>
            <a:r>
              <a:rPr lang="cs-CZ" sz="2500" dirty="0">
                <a:solidFill>
                  <a:srgbClr val="000000"/>
                </a:solidFill>
                <a:latin typeface="Times New Roman"/>
              </a:rPr>
              <a:t> </a:t>
            </a:r>
            <a:r>
              <a:rPr lang="cs-CZ" sz="2500" dirty="0" err="1">
                <a:solidFill>
                  <a:srgbClr val="000000"/>
                </a:solidFill>
                <a:latin typeface="Times New Roman"/>
              </a:rPr>
              <a:t>language</a:t>
            </a:r>
            <a:r>
              <a:rPr lang="cs-CZ" sz="2500" dirty="0">
                <a:solidFill>
                  <a:srgbClr val="000000"/>
                </a:solidFill>
                <a:latin typeface="Times New Roman"/>
              </a:rPr>
              <a:t> </a:t>
            </a:r>
            <a:r>
              <a:rPr lang="cs-CZ" sz="2500" dirty="0" err="1">
                <a:solidFill>
                  <a:srgbClr val="000000"/>
                </a:solidFill>
                <a:latin typeface="Times New Roman"/>
              </a:rPr>
              <a:t>exams</a:t>
            </a:r>
            <a:r>
              <a:rPr lang="cs-CZ" sz="2500" dirty="0">
                <a:solidFill>
                  <a:srgbClr val="000000"/>
                </a:solidFill>
                <a:latin typeface="Times New Roman"/>
              </a:rPr>
              <a:t>: d</a:t>
            </a:r>
            <a:r>
              <a:rPr lang="en-US" sz="2500" dirty="0" err="1">
                <a:solidFill>
                  <a:srgbClr val="000000"/>
                </a:solidFill>
                <a:latin typeface="Times New Roman"/>
              </a:rPr>
              <a:t>iscussion</a:t>
            </a:r>
            <a:r>
              <a:rPr lang="en-US" sz="2500" dirty="0">
                <a:solidFill>
                  <a:srgbClr val="000000"/>
                </a:solidFill>
                <a:latin typeface="Times New Roman"/>
              </a:rPr>
              <a:t> of an academic topic in English</a:t>
            </a:r>
            <a:r>
              <a:rPr lang="cs-CZ" sz="2500" dirty="0">
                <a:solidFill>
                  <a:srgbClr val="000000"/>
                </a:solidFill>
                <a:latin typeface="Times New Roman"/>
              </a:rPr>
              <a:t> and </a:t>
            </a:r>
            <a:r>
              <a:rPr lang="en-US" sz="2500" dirty="0">
                <a:solidFill>
                  <a:srgbClr val="000000"/>
                </a:solidFill>
                <a:latin typeface="Times New Roman"/>
              </a:rPr>
              <a:t>report on a lecture presented in English</a:t>
            </a:r>
          </a:p>
        </p:txBody>
      </p:sp>
    </p:spTree>
    <p:extLst>
      <p:ext uri="{BB962C8B-B14F-4D97-AF65-F5344CB8AC3E}">
        <p14:creationId xmlns:p14="http://schemas.microsoft.com/office/powerpoint/2010/main" val="2138718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cap="small" baseline="0" noProof="0" dirty="0" smtClean="0">
                <a:solidFill>
                  <a:schemeClr val="accent1"/>
                </a:solidFill>
                <a:latin typeface="Times New Roman" pitchFamily="18" charset="0"/>
                <a:cs typeface="Times New Roman" pitchFamily="18" charset="0"/>
              </a:rPr>
              <a:t>Organizational structure of study</a:t>
            </a:r>
            <a:endParaRPr lang="en-GB" b="1" cap="small" baseline="0" noProof="0" dirty="0">
              <a:solidFill>
                <a:schemeClr val="accent1"/>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4024116929"/>
              </p:ext>
            </p:extLst>
          </p:nvPr>
        </p:nvGraphicFramePr>
        <p:xfrm>
          <a:off x="301625" y="1527175"/>
          <a:ext cx="8504238"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 calcmode="lin" valueType="num">
                                      <p:cBhvr additive="base">
                                        <p:cTn id="7" dur="500" fill="hold"/>
                                        <p:tgtEl>
                                          <p:spTgt spid="4">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chart seriesIdx="-3" categoryIdx="-3" bldStep="gridLegend"/>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chart seriesIdx="-4" categoryIdx="0" bldStep="category"/>
                                            </p:graphicEl>
                                          </p:spTgt>
                                        </p:tgtEl>
                                        <p:attrNameLst>
                                          <p:attrName>style.visibility</p:attrName>
                                        </p:attrNameLst>
                                      </p:cBhvr>
                                      <p:to>
                                        <p:strVal val="visible"/>
                                      </p:to>
                                    </p:set>
                                    <p:anim calcmode="lin" valueType="num">
                                      <p:cBhvr additive="base">
                                        <p:cTn id="13" dur="500" fill="hold"/>
                                        <p:tgtEl>
                                          <p:spTgt spid="4">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chart seriesIdx="-4" categoryIdx="0"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graphicEl>
                                              <a:chart seriesIdx="-4" categoryIdx="1" bldStep="category"/>
                                            </p:graphicEl>
                                          </p:spTgt>
                                        </p:tgtEl>
                                        <p:attrNameLst>
                                          <p:attrName>style.visibility</p:attrName>
                                        </p:attrNameLst>
                                      </p:cBhvr>
                                      <p:to>
                                        <p:strVal val="visible"/>
                                      </p:to>
                                    </p:set>
                                    <p:anim calcmode="lin" valueType="num">
                                      <p:cBhvr additive="base">
                                        <p:cTn id="19" dur="500" fill="hold"/>
                                        <p:tgtEl>
                                          <p:spTgt spid="4">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graphicEl>
                                              <a:chart seriesIdx="-4" categoryIdx="1"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graphicEl>
                                              <a:chart seriesIdx="-4" categoryIdx="2" bldStep="category"/>
                                            </p:graphicEl>
                                          </p:spTgt>
                                        </p:tgtEl>
                                        <p:attrNameLst>
                                          <p:attrName>style.visibility</p:attrName>
                                        </p:attrNameLst>
                                      </p:cBhvr>
                                      <p:to>
                                        <p:strVal val="visible"/>
                                      </p:to>
                                    </p:set>
                                    <p:anim calcmode="lin" valueType="num">
                                      <p:cBhvr additive="base">
                                        <p:cTn id="25" dur="500" fill="hold"/>
                                        <p:tgtEl>
                                          <p:spTgt spid="4">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graphicEl>
                                              <a:chart seriesIdx="-4" categoryIdx="2"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graphicEl>
                                              <a:chart seriesIdx="-4" categoryIdx="3" bldStep="category"/>
                                            </p:graphicEl>
                                          </p:spTgt>
                                        </p:tgtEl>
                                        <p:attrNameLst>
                                          <p:attrName>style.visibility</p:attrName>
                                        </p:attrNameLst>
                                      </p:cBhvr>
                                      <p:to>
                                        <p:strVal val="visible"/>
                                      </p:to>
                                    </p:set>
                                    <p:anim calcmode="lin" valueType="num">
                                      <p:cBhvr additive="base">
                                        <p:cTn id="31" dur="500" fill="hold"/>
                                        <p:tgtEl>
                                          <p:spTgt spid="4">
                                            <p:graphicEl>
                                              <a:chart seriesIdx="-4" categoryIdx="3" bldStep="category"/>
                                            </p:graphic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graphicEl>
                                              <a:chart seriesIdx="-4" categoryIdx="3"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graphicEl>
                                              <a:chart seriesIdx="-4" categoryIdx="4" bldStep="category"/>
                                            </p:graphicEl>
                                          </p:spTgt>
                                        </p:tgtEl>
                                        <p:attrNameLst>
                                          <p:attrName>style.visibility</p:attrName>
                                        </p:attrNameLst>
                                      </p:cBhvr>
                                      <p:to>
                                        <p:strVal val="visible"/>
                                      </p:to>
                                    </p:set>
                                    <p:anim calcmode="lin" valueType="num">
                                      <p:cBhvr additive="base">
                                        <p:cTn id="37" dur="500" fill="hold"/>
                                        <p:tgtEl>
                                          <p:spTgt spid="4">
                                            <p:graphicEl>
                                              <a:chart seriesIdx="-4" categoryIdx="4" bldStep="category"/>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chart seriesIdx="-4" categoryIdx="4" bldStep="category"/>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graphicEl>
                                              <a:chart seriesIdx="-4" categoryIdx="5" bldStep="category"/>
                                            </p:graphicEl>
                                          </p:spTgt>
                                        </p:tgtEl>
                                        <p:attrNameLst>
                                          <p:attrName>style.visibility</p:attrName>
                                        </p:attrNameLst>
                                      </p:cBhvr>
                                      <p:to>
                                        <p:strVal val="visible"/>
                                      </p:to>
                                    </p:set>
                                    <p:anim calcmode="lin" valueType="num">
                                      <p:cBhvr additive="base">
                                        <p:cTn id="43" dur="500" fill="hold"/>
                                        <p:tgtEl>
                                          <p:spTgt spid="4">
                                            <p:graphicEl>
                                              <a:chart seriesIdx="-4" categoryIdx="5" bldStep="category"/>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graphicEl>
                                              <a:chart seriesIdx="-4" categoryIdx="5" bldStep="category"/>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category"/>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D16349"/>
                </a:solidFill>
                <a:latin typeface="Times New Roman"/>
              </a:rPr>
              <a:t>Study Rules</a:t>
            </a:r>
            <a:endParaRPr lang="cs-CZ" dirty="0"/>
          </a:p>
        </p:txBody>
      </p:sp>
      <p:sp>
        <p:nvSpPr>
          <p:cNvPr id="3" name="Content Placeholder 2"/>
          <p:cNvSpPr>
            <a:spLocks noGrp="1"/>
          </p:cNvSpPr>
          <p:nvPr>
            <p:ph sz="quarter" idx="1"/>
          </p:nvPr>
        </p:nvSpPr>
        <p:spPr/>
        <p:txBody>
          <a:bodyPr/>
          <a:lstStyle/>
          <a:p>
            <a:endParaRPr lang="en-GB" noProof="0" dirty="0" smtClean="0">
              <a:latin typeface="Times New Roman" pitchFamily="18" charset="0"/>
              <a:cs typeface="Times New Roman" pitchFamily="18" charset="0"/>
            </a:endParaRPr>
          </a:p>
          <a:p>
            <a:endParaRPr lang="en-GB" noProof="0" dirty="0" smtClean="0">
              <a:latin typeface="Times New Roman" pitchFamily="18" charset="0"/>
              <a:cs typeface="Times New Roman" pitchFamily="18" charset="0"/>
            </a:endParaRPr>
          </a:p>
          <a:p>
            <a:pPr>
              <a:buFont typeface="Wingdings 2" charset="2"/>
              <a:buChar char=""/>
            </a:pPr>
            <a:r>
              <a:rPr lang="en-US" dirty="0">
                <a:solidFill>
                  <a:srgbClr val="000000"/>
                </a:solidFill>
                <a:latin typeface="Times New Roman"/>
              </a:rPr>
              <a:t>The Study and Examination Code of CU</a:t>
            </a:r>
            <a:endParaRPr lang="en-US" dirty="0"/>
          </a:p>
          <a:p>
            <a:pPr>
              <a:buFont typeface="Wingdings 2" charset="2"/>
              <a:buChar char=""/>
            </a:pPr>
            <a:r>
              <a:rPr lang="en-US" dirty="0">
                <a:solidFill>
                  <a:srgbClr val="000000"/>
                </a:solidFill>
                <a:latin typeface="Times New Roman"/>
              </a:rPr>
              <a:t>Rules for Organization of Study of CU FHS</a:t>
            </a:r>
            <a:endParaRPr lang="en-US" dirty="0"/>
          </a:p>
          <a:p>
            <a:pPr>
              <a:buFont typeface="Wingdings 2" charset="2"/>
              <a:buChar char=""/>
            </a:pPr>
            <a:r>
              <a:rPr lang="en-US" dirty="0">
                <a:solidFill>
                  <a:srgbClr val="000000"/>
                </a:solidFill>
                <a:latin typeface="Times New Roman"/>
              </a:rPr>
              <a:t>Dean’s measures and regulations (Schedule of the Academic Year)</a:t>
            </a:r>
            <a:endParaRPr lang="en-US" dirty="0"/>
          </a:p>
          <a:p>
            <a:pPr>
              <a:buFont typeface="Wingdings 2" charset="2"/>
              <a:buChar char=""/>
            </a:pPr>
            <a:r>
              <a:rPr lang="en-US" dirty="0">
                <a:solidFill>
                  <a:srgbClr val="000000"/>
                </a:solidFill>
                <a:latin typeface="Times New Roman"/>
              </a:rPr>
              <a:t>Regulations issued by the heads of departments („modules“)</a:t>
            </a:r>
            <a:endParaRPr lang="en-US"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C00000"/>
                </a:solidFill>
                <a:latin typeface="Times New Roman"/>
              </a:rPr>
              <a:t>Study Rules </a:t>
            </a:r>
            <a:r>
              <a:rPr lang="cs-CZ" b="1" dirty="0" smtClean="0">
                <a:solidFill>
                  <a:srgbClr val="C00000"/>
                </a:solidFill>
                <a:latin typeface="Times New Roman"/>
              </a:rPr>
              <a:t>– </a:t>
            </a:r>
            <a:r>
              <a:rPr lang="cs-CZ" b="1" dirty="0">
                <a:solidFill>
                  <a:srgbClr val="C00000"/>
                </a:solidFill>
                <a:latin typeface="Times New Roman"/>
              </a:rPr>
              <a:t>ECTS</a:t>
            </a:r>
            <a:endParaRPr lang="cs-CZ" dirty="0"/>
          </a:p>
        </p:txBody>
      </p:sp>
      <p:sp>
        <p:nvSpPr>
          <p:cNvPr id="3" name="Content Placeholder 2"/>
          <p:cNvSpPr>
            <a:spLocks noGrp="1"/>
          </p:cNvSpPr>
          <p:nvPr>
            <p:ph sz="quarter" idx="1"/>
          </p:nvPr>
        </p:nvSpPr>
        <p:spPr>
          <a:xfrm>
            <a:off x="323528" y="1476372"/>
            <a:ext cx="8503920" cy="4572000"/>
          </a:xfrm>
        </p:spPr>
        <p:txBody>
          <a:bodyPr>
            <a:normAutofit/>
          </a:bodyPr>
          <a:lstStyle/>
          <a:p>
            <a:pPr>
              <a:buFont typeface="Wingdings 2" charset="2"/>
              <a:buChar char=""/>
            </a:pPr>
            <a:r>
              <a:rPr lang="en-US" sz="2000" dirty="0" smtClean="0">
                <a:solidFill>
                  <a:srgbClr val="000000"/>
                </a:solidFill>
                <a:latin typeface="Times New Roman"/>
              </a:rPr>
              <a:t>The </a:t>
            </a:r>
            <a:r>
              <a:rPr lang="en-US" sz="2000" dirty="0" err="1" smtClean="0">
                <a:solidFill>
                  <a:srgbClr val="000000"/>
                </a:solidFill>
                <a:latin typeface="Times New Roman"/>
              </a:rPr>
              <a:t>programme</a:t>
            </a:r>
            <a:r>
              <a:rPr lang="en-US" sz="2000" dirty="0" smtClean="0">
                <a:solidFill>
                  <a:srgbClr val="000000"/>
                </a:solidFill>
                <a:latin typeface="Times New Roman"/>
              </a:rPr>
              <a:t> </a:t>
            </a:r>
            <a:r>
              <a:rPr lang="en-US" sz="2000" dirty="0">
                <a:solidFill>
                  <a:srgbClr val="000000"/>
                </a:solidFill>
                <a:latin typeface="Times New Roman"/>
              </a:rPr>
              <a:t>of study of Liberal Arts and Humanities is constituted on ECTS structure which means </a:t>
            </a:r>
            <a:r>
              <a:rPr lang="en-US" sz="2000" dirty="0" smtClean="0">
                <a:solidFill>
                  <a:srgbClr val="000000"/>
                </a:solidFill>
                <a:latin typeface="Times New Roman"/>
              </a:rPr>
              <a:t>that it’s </a:t>
            </a:r>
            <a:r>
              <a:rPr lang="en-US" sz="2000" dirty="0">
                <a:solidFill>
                  <a:srgbClr val="000000"/>
                </a:solidFill>
                <a:latin typeface="Times New Roman"/>
              </a:rPr>
              <a:t>divided into </a:t>
            </a:r>
            <a:r>
              <a:rPr lang="en-US" sz="2000" b="1" dirty="0">
                <a:solidFill>
                  <a:srgbClr val="000000"/>
                </a:solidFill>
                <a:latin typeface="Times New Roman"/>
              </a:rPr>
              <a:t>performance</a:t>
            </a:r>
            <a:r>
              <a:rPr lang="en-US" sz="2000" dirty="0">
                <a:solidFill>
                  <a:srgbClr val="000000"/>
                </a:solidFill>
                <a:latin typeface="Times New Roman"/>
              </a:rPr>
              <a:t> on the one hand (i.e. grade, course-credit or </a:t>
            </a:r>
            <a:r>
              <a:rPr lang="en-US" sz="2000" dirty="0" err="1">
                <a:solidFill>
                  <a:srgbClr val="000000"/>
                </a:solidFill>
                <a:latin typeface="Times New Roman"/>
              </a:rPr>
              <a:t>colloqium</a:t>
            </a:r>
            <a:r>
              <a:rPr lang="en-US" sz="2000" dirty="0">
                <a:solidFill>
                  <a:srgbClr val="000000"/>
                </a:solidFill>
                <a:latin typeface="Times New Roman"/>
              </a:rPr>
              <a:t>) and </a:t>
            </a:r>
            <a:r>
              <a:rPr lang="en-US" sz="2000" b="1" dirty="0">
                <a:latin typeface="Times New Roman"/>
              </a:rPr>
              <a:t>workload</a:t>
            </a:r>
            <a:r>
              <a:rPr lang="en-US" sz="2000" dirty="0">
                <a:latin typeface="Times New Roman"/>
              </a:rPr>
              <a:t> </a:t>
            </a:r>
            <a:r>
              <a:rPr lang="en-US" sz="2000" dirty="0">
                <a:solidFill>
                  <a:srgbClr val="000000"/>
                </a:solidFill>
                <a:latin typeface="Times New Roman"/>
              </a:rPr>
              <a:t>on the other hand (i.e. amount of ECTS credits).</a:t>
            </a:r>
            <a:endParaRPr lang="en-US" sz="2000" dirty="0"/>
          </a:p>
          <a:p>
            <a:pPr>
              <a:buFont typeface="Wingdings 2" charset="2"/>
              <a:buChar char=""/>
            </a:pPr>
            <a:r>
              <a:rPr lang="en-US" sz="2000" dirty="0">
                <a:latin typeface="Times New Roman"/>
              </a:rPr>
              <a:t>ECTS means the amount of time which is necessary for preparation and passing a particular </a:t>
            </a:r>
            <a:r>
              <a:rPr lang="en-US" sz="2000" dirty="0" smtClean="0">
                <a:latin typeface="Times New Roman"/>
              </a:rPr>
              <a:t>exam successfully (one ECTS credit is equal to approximately 27 </a:t>
            </a:r>
            <a:r>
              <a:rPr lang="en-US" sz="2000" dirty="0">
                <a:latin typeface="Times New Roman"/>
              </a:rPr>
              <a:t>hours </a:t>
            </a:r>
            <a:r>
              <a:rPr lang="en-US" sz="2000" dirty="0" smtClean="0">
                <a:latin typeface="Times New Roman"/>
              </a:rPr>
              <a:t>spent </a:t>
            </a:r>
            <a:r>
              <a:rPr lang="en-US" sz="2000" dirty="0">
                <a:latin typeface="Times New Roman"/>
              </a:rPr>
              <a:t>on lectures, tutorials and of </a:t>
            </a:r>
            <a:r>
              <a:rPr lang="en-US" sz="2000" dirty="0" smtClean="0">
                <a:latin typeface="Times New Roman"/>
              </a:rPr>
              <a:t>self-study).</a:t>
            </a:r>
            <a:endParaRPr lang="en-US" sz="2000" dirty="0"/>
          </a:p>
          <a:p>
            <a:pPr>
              <a:buFont typeface="Wingdings 2" charset="2"/>
              <a:buChar char=""/>
            </a:pPr>
            <a:r>
              <a:rPr lang="en-US" sz="2000" dirty="0">
                <a:solidFill>
                  <a:srgbClr val="000000"/>
                </a:solidFill>
                <a:latin typeface="Times New Roman"/>
              </a:rPr>
              <a:t>Student is </a:t>
            </a:r>
            <a:r>
              <a:rPr lang="en-US" sz="2000" dirty="0" smtClean="0">
                <a:solidFill>
                  <a:srgbClr val="000000"/>
                </a:solidFill>
                <a:latin typeface="Times New Roman"/>
              </a:rPr>
              <a:t>required to </a:t>
            </a:r>
            <a:r>
              <a:rPr lang="en-US" sz="2000" dirty="0">
                <a:solidFill>
                  <a:srgbClr val="000000"/>
                </a:solidFill>
                <a:latin typeface="Times New Roman"/>
              </a:rPr>
              <a:t>gain 60 credits </a:t>
            </a:r>
            <a:r>
              <a:rPr lang="en-US" sz="2000" dirty="0" smtClean="0">
                <a:solidFill>
                  <a:srgbClr val="000000"/>
                </a:solidFill>
                <a:latin typeface="Times New Roman"/>
              </a:rPr>
              <a:t>in each </a:t>
            </a:r>
            <a:r>
              <a:rPr lang="en-US" sz="2000" dirty="0">
                <a:solidFill>
                  <a:srgbClr val="000000"/>
                </a:solidFill>
                <a:latin typeface="Times New Roman"/>
              </a:rPr>
              <a:t>academic </a:t>
            </a:r>
            <a:r>
              <a:rPr lang="en-US" sz="2000" dirty="0" smtClean="0">
                <a:solidFill>
                  <a:srgbClr val="000000"/>
                </a:solidFill>
                <a:latin typeface="Times New Roman"/>
              </a:rPr>
              <a:t>year in total.  </a:t>
            </a:r>
            <a:r>
              <a:rPr lang="en-US" sz="2000" dirty="0">
                <a:solidFill>
                  <a:srgbClr val="000000"/>
                </a:solidFill>
                <a:latin typeface="Times New Roman"/>
              </a:rPr>
              <a:t>It means approximately 40 working weeks with 40 hours </a:t>
            </a:r>
            <a:r>
              <a:rPr lang="en-US" sz="2000" dirty="0" smtClean="0">
                <a:solidFill>
                  <a:srgbClr val="000000"/>
                </a:solidFill>
                <a:latin typeface="Times New Roman"/>
              </a:rPr>
              <a:t>per </a:t>
            </a:r>
            <a:r>
              <a:rPr lang="en-US" sz="2000" dirty="0">
                <a:solidFill>
                  <a:srgbClr val="000000"/>
                </a:solidFill>
                <a:latin typeface="Times New Roman"/>
              </a:rPr>
              <a:t>week, i.e. 1600 working hours per year.</a:t>
            </a:r>
            <a:endParaRPr lang="en-US" sz="2000" dirty="0"/>
          </a:p>
          <a:p>
            <a:pPr>
              <a:buFont typeface="Wingdings 2" charset="2"/>
              <a:buChar char=""/>
            </a:pPr>
            <a:r>
              <a:rPr lang="en-US" sz="2000" dirty="0">
                <a:solidFill>
                  <a:srgbClr val="000000"/>
                </a:solidFill>
                <a:latin typeface="Times New Roman"/>
              </a:rPr>
              <a:t>Liberal Arts and Humanities is a three-year </a:t>
            </a:r>
            <a:r>
              <a:rPr lang="en-US" sz="2000" dirty="0" smtClean="0">
                <a:solidFill>
                  <a:srgbClr val="000000"/>
                </a:solidFill>
                <a:latin typeface="Times New Roman"/>
              </a:rPr>
              <a:t>bachelor’s </a:t>
            </a:r>
            <a:r>
              <a:rPr lang="en-US" sz="2000" dirty="0">
                <a:solidFill>
                  <a:srgbClr val="000000"/>
                </a:solidFill>
                <a:latin typeface="Times New Roman"/>
              </a:rPr>
              <a:t>program of study, thus a student </a:t>
            </a:r>
            <a:r>
              <a:rPr lang="en-US" sz="2000" b="1" dirty="0" smtClean="0">
                <a:solidFill>
                  <a:srgbClr val="000000"/>
                </a:solidFill>
                <a:latin typeface="Times New Roman"/>
              </a:rPr>
              <a:t>is required to gain 180 </a:t>
            </a:r>
            <a:r>
              <a:rPr lang="en-US" sz="2000" b="1" dirty="0">
                <a:solidFill>
                  <a:srgbClr val="000000"/>
                </a:solidFill>
                <a:latin typeface="Times New Roman"/>
              </a:rPr>
              <a:t>ECTS credits in </a:t>
            </a:r>
            <a:r>
              <a:rPr lang="en-US" sz="2000" b="1" dirty="0" smtClean="0">
                <a:solidFill>
                  <a:srgbClr val="000000"/>
                </a:solidFill>
                <a:latin typeface="Times New Roman"/>
              </a:rPr>
              <a:t>total </a:t>
            </a:r>
            <a:r>
              <a:rPr lang="en-US" sz="2000" b="1" dirty="0">
                <a:solidFill>
                  <a:srgbClr val="000000"/>
                </a:solidFill>
                <a:latin typeface="Times New Roman"/>
              </a:rPr>
              <a:t>to pass all </a:t>
            </a:r>
            <a:r>
              <a:rPr lang="en-US" sz="2000" b="1" dirty="0" smtClean="0">
                <a:solidFill>
                  <a:srgbClr val="000000"/>
                </a:solidFill>
                <a:latin typeface="Times New Roman"/>
              </a:rPr>
              <a:t>the compulsory </a:t>
            </a:r>
            <a:r>
              <a:rPr lang="en-US" sz="2000" b="1" dirty="0">
                <a:solidFill>
                  <a:srgbClr val="000000"/>
                </a:solidFill>
                <a:latin typeface="Times New Roman"/>
              </a:rPr>
              <a:t>courses</a:t>
            </a:r>
            <a:r>
              <a:rPr lang="en-US" sz="2000" dirty="0">
                <a:solidFill>
                  <a:srgbClr val="000000"/>
                </a:solidFill>
                <a:latin typeface="Times New Roman"/>
              </a:rPr>
              <a:t> and to </a:t>
            </a:r>
            <a:r>
              <a:rPr lang="en-US" sz="2000" b="1" dirty="0">
                <a:solidFill>
                  <a:srgbClr val="000000"/>
                </a:solidFill>
                <a:latin typeface="Times New Roman"/>
              </a:rPr>
              <a:t>get the minimal amount of credits for compulsorily optional courses to complete </a:t>
            </a:r>
            <a:r>
              <a:rPr lang="en-US" sz="2000" b="1" dirty="0" smtClean="0">
                <a:solidFill>
                  <a:srgbClr val="000000"/>
                </a:solidFill>
                <a:latin typeface="Times New Roman"/>
              </a:rPr>
              <a:t>the degree</a:t>
            </a:r>
            <a:r>
              <a:rPr lang="en-US" sz="2000" b="1" dirty="0">
                <a:solidFill>
                  <a:srgbClr val="000000"/>
                </a:solidFill>
                <a:latin typeface="Times New Roman"/>
              </a:rPr>
              <a:t>.</a:t>
            </a:r>
            <a:endParaRPr lang="en-US" sz="2000" dirty="0"/>
          </a:p>
          <a:p>
            <a:endParaRPr lang="en-GB" noProof="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cap="small" baseline="0" noProof="0" smtClean="0">
                <a:solidFill>
                  <a:srgbClr val="C00000"/>
                </a:solidFill>
                <a:latin typeface="Times New Roman" pitchFamily="18" charset="0"/>
                <a:cs typeface="Times New Roman" pitchFamily="18" charset="0"/>
              </a:rPr>
              <a:t>Schedule of the Academic Year</a:t>
            </a:r>
            <a:endParaRPr lang="en-GB" sz="3600" b="1" cap="small" baseline="0" noProof="0">
              <a:solidFill>
                <a:srgbClr val="C00000"/>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endParaRPr lang="en-GB" noProof="0" dirty="0" smtClean="0">
              <a:latin typeface="Times New Roman" pitchFamily="18" charset="0"/>
              <a:cs typeface="Times New Roman" pitchFamily="18" charset="0"/>
            </a:endParaRPr>
          </a:p>
          <a:p>
            <a:pPr>
              <a:buFont typeface="Wingdings 2" charset="2"/>
              <a:buChar char=""/>
            </a:pPr>
            <a:r>
              <a:rPr lang="en-US" dirty="0">
                <a:solidFill>
                  <a:srgbClr val="000000"/>
                </a:solidFill>
                <a:latin typeface="Times New Roman"/>
              </a:rPr>
              <a:t>Available at: </a:t>
            </a:r>
            <a:r>
              <a:rPr lang="en-US" u="sng" dirty="0">
                <a:solidFill>
                  <a:srgbClr val="00A3D6"/>
                </a:solidFill>
                <a:latin typeface="Times New Roman"/>
                <a:hlinkClick r:id="rId2"/>
              </a:rPr>
              <a:t>www.fhs.cuni.cz</a:t>
            </a:r>
            <a:endParaRPr lang="en-US" dirty="0"/>
          </a:p>
          <a:p>
            <a:endParaRPr lang="en-US" dirty="0"/>
          </a:p>
          <a:p>
            <a:pPr>
              <a:buFont typeface="Wingdings 2" charset="2"/>
              <a:buChar char=""/>
            </a:pPr>
            <a:r>
              <a:rPr lang="en-US" dirty="0">
                <a:solidFill>
                  <a:srgbClr val="000000"/>
                </a:solidFill>
                <a:latin typeface="Times New Roman"/>
              </a:rPr>
              <a:t>Terms stated in </a:t>
            </a:r>
            <a:r>
              <a:rPr lang="en-US" dirty="0" smtClean="0">
                <a:solidFill>
                  <a:srgbClr val="000000"/>
                </a:solidFill>
                <a:latin typeface="Times New Roman"/>
              </a:rPr>
              <a:t>the schedule </a:t>
            </a:r>
            <a:r>
              <a:rPr lang="en-US" dirty="0">
                <a:solidFill>
                  <a:srgbClr val="000000"/>
                </a:solidFill>
                <a:latin typeface="Times New Roman"/>
              </a:rPr>
              <a:t>are final and are not a subject of </a:t>
            </a:r>
            <a:r>
              <a:rPr lang="en-US" dirty="0" smtClean="0">
                <a:solidFill>
                  <a:srgbClr val="000000"/>
                </a:solidFill>
                <a:latin typeface="Times New Roman"/>
              </a:rPr>
              <a:t>discussion</a:t>
            </a:r>
            <a:r>
              <a:rPr lang="en-US" dirty="0">
                <a:solidFill>
                  <a:srgbClr val="000000"/>
                </a:solidFill>
                <a:latin typeface="Times New Roman"/>
              </a:rPr>
              <a:t>. </a:t>
            </a:r>
            <a:endParaRPr lang="en-US" dirty="0"/>
          </a:p>
          <a:p>
            <a:endParaRPr lang="en-US" dirty="0"/>
          </a:p>
          <a:p>
            <a:pPr>
              <a:buFont typeface="Wingdings 2" charset="2"/>
              <a:buChar char=""/>
            </a:pPr>
            <a:r>
              <a:rPr lang="en-US" dirty="0">
                <a:solidFill>
                  <a:srgbClr val="000000"/>
                </a:solidFill>
                <a:latin typeface="Times New Roman"/>
              </a:rPr>
              <a:t>The most important </a:t>
            </a:r>
            <a:r>
              <a:rPr lang="en-US" dirty="0" smtClean="0">
                <a:solidFill>
                  <a:srgbClr val="000000"/>
                </a:solidFill>
                <a:latin typeface="Times New Roman"/>
              </a:rPr>
              <a:t>term for each semester </a:t>
            </a:r>
            <a:r>
              <a:rPr lang="en-US" dirty="0">
                <a:solidFill>
                  <a:srgbClr val="000000"/>
                </a:solidFill>
                <a:latin typeface="Times New Roman"/>
              </a:rPr>
              <a:t>is the </a:t>
            </a:r>
            <a:r>
              <a:rPr lang="en-US" dirty="0" smtClean="0">
                <a:solidFill>
                  <a:srgbClr val="000000"/>
                </a:solidFill>
                <a:latin typeface="Times New Roman"/>
              </a:rPr>
              <a:t>end of the examination period, </a:t>
            </a:r>
            <a:r>
              <a:rPr lang="en-US" dirty="0">
                <a:solidFill>
                  <a:srgbClr val="000000"/>
                </a:solidFill>
                <a:latin typeface="Times New Roman"/>
              </a:rPr>
              <a:t>which is on </a:t>
            </a:r>
            <a:r>
              <a:rPr lang="en-US" b="1" dirty="0">
                <a:solidFill>
                  <a:srgbClr val="000000"/>
                </a:solidFill>
                <a:latin typeface="Times New Roman"/>
              </a:rPr>
              <a:t>February</a:t>
            </a:r>
            <a:r>
              <a:rPr lang="en-US" dirty="0">
                <a:solidFill>
                  <a:srgbClr val="000000"/>
                </a:solidFill>
                <a:latin typeface="Times New Roman"/>
              </a:rPr>
              <a:t> </a:t>
            </a:r>
            <a:r>
              <a:rPr lang="en-US" b="1" dirty="0" smtClean="0">
                <a:solidFill>
                  <a:srgbClr val="000000"/>
                </a:solidFill>
                <a:latin typeface="Times New Roman"/>
              </a:rPr>
              <a:t>7th 2014 </a:t>
            </a:r>
            <a:r>
              <a:rPr lang="en-US" dirty="0">
                <a:solidFill>
                  <a:srgbClr val="000000"/>
                </a:solidFill>
                <a:latin typeface="Times New Roman"/>
              </a:rPr>
              <a:t> </a:t>
            </a:r>
            <a:r>
              <a:rPr lang="en-US" dirty="0" smtClean="0">
                <a:solidFill>
                  <a:srgbClr val="000000"/>
                </a:solidFill>
                <a:latin typeface="Times New Roman"/>
              </a:rPr>
              <a:t>in Winter term.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8534400" cy="1296144"/>
          </a:xfrm>
        </p:spPr>
        <p:txBody>
          <a:bodyPr>
            <a:normAutofit fontScale="90000"/>
          </a:bodyPr>
          <a:lstStyle/>
          <a:p>
            <a:pPr algn="ctr"/>
            <a:r>
              <a:rPr lang="en-GB" b="1" cap="small" baseline="0" noProof="0" dirty="0" err="1" smtClean="0">
                <a:solidFill>
                  <a:srgbClr val="C00000"/>
                </a:solidFill>
                <a:latin typeface="Times New Roman" pitchFamily="18" charset="0"/>
                <a:cs typeface="Times New Roman" pitchFamily="18" charset="0"/>
              </a:rPr>
              <a:t>Semestr</a:t>
            </a:r>
            <a:r>
              <a:rPr lang="en-GB" b="1" cap="small" baseline="0" noProof="0" dirty="0" smtClean="0">
                <a:solidFill>
                  <a:srgbClr val="C00000"/>
                </a:solidFill>
                <a:latin typeface="Times New Roman" pitchFamily="18" charset="0"/>
                <a:cs typeface="Times New Roman" pitchFamily="18" charset="0"/>
              </a:rPr>
              <a:t> Study Assessment</a:t>
            </a:r>
            <a:r>
              <a:rPr lang="en-GB" b="1" cap="small" noProof="0" dirty="0" smtClean="0">
                <a:solidFill>
                  <a:srgbClr val="C00000"/>
                </a:solidFill>
                <a:latin typeface="Times New Roman" pitchFamily="18" charset="0"/>
                <a:cs typeface="Times New Roman" pitchFamily="18" charset="0"/>
              </a:rPr>
              <a:t>:</a:t>
            </a:r>
            <a:r>
              <a:rPr lang="en-GB" b="1" cap="small" baseline="0" noProof="0" dirty="0" smtClean="0">
                <a:solidFill>
                  <a:srgbClr val="C00000"/>
                </a:solidFill>
                <a:latin typeface="Times New Roman" pitchFamily="18" charset="0"/>
                <a:cs typeface="Times New Roman" pitchFamily="18" charset="0"/>
              </a:rPr>
              <a:t> </a:t>
            </a:r>
            <a:br>
              <a:rPr lang="en-GB" b="1" cap="small" baseline="0" noProof="0" dirty="0" smtClean="0">
                <a:solidFill>
                  <a:srgbClr val="C00000"/>
                </a:solidFill>
                <a:latin typeface="Times New Roman" pitchFamily="18" charset="0"/>
                <a:cs typeface="Times New Roman" pitchFamily="18" charset="0"/>
              </a:rPr>
            </a:br>
            <a:r>
              <a:rPr lang="en-GB" b="1" cap="small" baseline="0" noProof="0" dirty="0" smtClean="0">
                <a:solidFill>
                  <a:srgbClr val="C00000"/>
                </a:solidFill>
                <a:latin typeface="Times New Roman" pitchFamily="18" charset="0"/>
                <a:cs typeface="Times New Roman" pitchFamily="18" charset="0"/>
              </a:rPr>
              <a:t>minimal and </a:t>
            </a:r>
            <a:r>
              <a:rPr lang="cs-CZ" b="1" cap="small" dirty="0" err="1" smtClean="0">
                <a:solidFill>
                  <a:srgbClr val="C00000"/>
                </a:solidFill>
                <a:latin typeface="Times New Roman" pitchFamily="18" charset="0"/>
                <a:cs typeface="Times New Roman" pitchFamily="18" charset="0"/>
              </a:rPr>
              <a:t>regular</a:t>
            </a:r>
            <a:r>
              <a:rPr lang="cs-CZ" b="1" cap="small" dirty="0" smtClean="0">
                <a:solidFill>
                  <a:srgbClr val="C00000"/>
                </a:solidFill>
                <a:latin typeface="Times New Roman" pitchFamily="18" charset="0"/>
                <a:cs typeface="Times New Roman" pitchFamily="18" charset="0"/>
              </a:rPr>
              <a:t> </a:t>
            </a:r>
            <a:r>
              <a:rPr lang="cs-CZ" b="1" cap="small" baseline="0" noProof="0" dirty="0" err="1" smtClean="0">
                <a:solidFill>
                  <a:srgbClr val="C00000"/>
                </a:solidFill>
                <a:latin typeface="Times New Roman" pitchFamily="18" charset="0"/>
                <a:cs typeface="Times New Roman" pitchFamily="18" charset="0"/>
              </a:rPr>
              <a:t>Amount</a:t>
            </a:r>
            <a:r>
              <a:rPr lang="cs-CZ" b="1" cap="small" baseline="0" noProof="0" dirty="0" smtClean="0">
                <a:solidFill>
                  <a:srgbClr val="C00000"/>
                </a:solidFill>
                <a:latin typeface="Times New Roman" pitchFamily="18" charset="0"/>
                <a:cs typeface="Times New Roman" pitchFamily="18" charset="0"/>
              </a:rPr>
              <a:t> </a:t>
            </a:r>
            <a:r>
              <a:rPr lang="en-GB" b="1" cap="small" baseline="0" noProof="0" dirty="0" smtClean="0">
                <a:solidFill>
                  <a:srgbClr val="C00000"/>
                </a:solidFill>
                <a:latin typeface="Times New Roman" pitchFamily="18" charset="0"/>
                <a:cs typeface="Times New Roman" pitchFamily="18" charset="0"/>
              </a:rPr>
              <a:t>of ECTS credits</a:t>
            </a:r>
            <a:endParaRPr lang="en-GB" b="1" cap="small" baseline="0" noProof="0" dirty="0">
              <a:solidFill>
                <a:srgbClr val="C00000"/>
              </a:solidFill>
              <a:latin typeface="Times New Roman" pitchFamily="18" charset="0"/>
              <a:cs typeface="Times New Roman" pitchFamily="18" charset="0"/>
            </a:endParaRP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338895533"/>
              </p:ext>
            </p:extLst>
          </p:nvPr>
        </p:nvGraphicFramePr>
        <p:xfrm>
          <a:off x="395536" y="1916832"/>
          <a:ext cx="8496944" cy="4251553"/>
        </p:xfrm>
        <a:graphic>
          <a:graphicData uri="http://schemas.openxmlformats.org/drawingml/2006/table">
            <a:tbl>
              <a:tblPr firstRow="1" bandRow="1">
                <a:tableStyleId>{5C22544A-7EE6-4342-B048-85BDC9FD1C3A}</a:tableStyleId>
              </a:tblPr>
              <a:tblGrid>
                <a:gridCol w="3686866"/>
                <a:gridCol w="2405039"/>
                <a:gridCol w="2405039"/>
              </a:tblGrid>
              <a:tr h="532099">
                <a:tc>
                  <a:txBody>
                    <a:bodyPr/>
                    <a:lstStyle/>
                    <a:p>
                      <a:pPr algn="l" fontAlgn="b"/>
                      <a:r>
                        <a:rPr lang="cs-CZ" sz="2000" b="0" i="0" u="none" strike="noStrike" dirty="0" smtClean="0">
                          <a:solidFill>
                            <a:srgbClr val="000000"/>
                          </a:solidFill>
                          <a:latin typeface="Calibri"/>
                        </a:rPr>
                        <a:t>by </a:t>
                      </a:r>
                      <a:r>
                        <a:rPr lang="cs-CZ" sz="2000" b="0" i="0" u="none" strike="noStrike" dirty="0" err="1" smtClean="0">
                          <a:solidFill>
                            <a:srgbClr val="000000"/>
                          </a:solidFill>
                          <a:latin typeface="Calibri"/>
                        </a:rPr>
                        <a:t>the</a:t>
                      </a:r>
                      <a:r>
                        <a:rPr lang="cs-CZ" sz="2000" b="0" i="0" u="none" strike="noStrike" baseline="0" dirty="0" smtClean="0">
                          <a:solidFill>
                            <a:srgbClr val="000000"/>
                          </a:solidFill>
                          <a:latin typeface="Calibri"/>
                        </a:rPr>
                        <a:t> end </a:t>
                      </a:r>
                      <a:r>
                        <a:rPr lang="cs-CZ" sz="2000" b="0" i="0" u="none" strike="noStrike" baseline="0" dirty="0" err="1" smtClean="0">
                          <a:solidFill>
                            <a:srgbClr val="000000"/>
                          </a:solidFill>
                          <a:latin typeface="Calibri"/>
                        </a:rPr>
                        <a:t>of</a:t>
                      </a:r>
                      <a:r>
                        <a:rPr lang="cs-CZ" sz="2000" b="0" i="0" u="none" strike="noStrike" dirty="0" smtClean="0">
                          <a:solidFill>
                            <a:srgbClr val="000000"/>
                          </a:solidFill>
                          <a:latin typeface="Calibri"/>
                        </a:rPr>
                        <a:t> 1st </a:t>
                      </a:r>
                      <a:r>
                        <a:rPr lang="cs-CZ" sz="2000" b="0" i="0" u="none" strike="noStrike" dirty="0" err="1" smtClean="0">
                          <a:solidFill>
                            <a:srgbClr val="000000"/>
                          </a:solidFill>
                          <a:latin typeface="Calibri"/>
                        </a:rPr>
                        <a:t>semester</a:t>
                      </a:r>
                      <a:endParaRPr lang="cs-CZ" sz="2000" b="0" i="0" u="none" strike="noStrike" dirty="0">
                        <a:solidFill>
                          <a:srgbClr val="000000"/>
                        </a:solidFill>
                        <a:latin typeface="Calibri"/>
                      </a:endParaRPr>
                    </a:p>
                  </a:txBody>
                  <a:tcPr marL="9525" marR="9525" marT="9525" marB="0" anchor="b"/>
                </a:tc>
                <a:tc>
                  <a:txBody>
                    <a:bodyPr/>
                    <a:lstStyle/>
                    <a:p>
                      <a:pPr algn="l" fontAlgn="b"/>
                      <a:r>
                        <a:rPr lang="cs-CZ" sz="2000" b="0" i="0" u="none" strike="noStrike" dirty="0">
                          <a:solidFill>
                            <a:srgbClr val="000000"/>
                          </a:solidFill>
                          <a:latin typeface="Calibri"/>
                        </a:rPr>
                        <a:t>25 ECTS</a:t>
                      </a:r>
                    </a:p>
                  </a:txBody>
                  <a:tcPr marL="9525" marR="9525" marT="9525" marB="0" anchor="b"/>
                </a:tc>
                <a:tc>
                  <a:txBody>
                    <a:bodyPr/>
                    <a:lstStyle/>
                    <a:p>
                      <a:pPr algn="l" fontAlgn="b"/>
                      <a:r>
                        <a:rPr lang="cs-CZ" sz="2000" b="0" i="0" u="none" strike="noStrike" dirty="0">
                          <a:solidFill>
                            <a:srgbClr val="000000"/>
                          </a:solidFill>
                          <a:latin typeface="Calibri"/>
                        </a:rPr>
                        <a:t>30 ECTS</a:t>
                      </a:r>
                    </a:p>
                  </a:txBody>
                  <a:tcPr marL="9525" marR="9525" marT="9525" marB="0" anchor="b"/>
                </a:tc>
              </a:tr>
              <a:tr h="53209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cs-CZ" sz="2000" b="0" i="0" u="none" strike="noStrike" dirty="0" smtClean="0">
                          <a:solidFill>
                            <a:srgbClr val="000000"/>
                          </a:solidFill>
                          <a:latin typeface="Calibri"/>
                        </a:rPr>
                        <a:t>by </a:t>
                      </a:r>
                      <a:r>
                        <a:rPr lang="cs-CZ" sz="2000" b="0" i="0" u="none" strike="noStrike" dirty="0" err="1" smtClean="0">
                          <a:solidFill>
                            <a:srgbClr val="000000"/>
                          </a:solidFill>
                          <a:latin typeface="Calibri"/>
                        </a:rPr>
                        <a:t>the</a:t>
                      </a:r>
                      <a:r>
                        <a:rPr lang="cs-CZ" sz="2000" b="0" i="0" u="none" strike="noStrike" baseline="0" dirty="0" smtClean="0">
                          <a:solidFill>
                            <a:srgbClr val="000000"/>
                          </a:solidFill>
                          <a:latin typeface="Calibri"/>
                        </a:rPr>
                        <a:t> end </a:t>
                      </a:r>
                      <a:r>
                        <a:rPr lang="cs-CZ" sz="2000" b="0" i="0" u="none" strike="noStrike" baseline="0" dirty="0" err="1" smtClean="0">
                          <a:solidFill>
                            <a:srgbClr val="000000"/>
                          </a:solidFill>
                          <a:latin typeface="Calibri"/>
                        </a:rPr>
                        <a:t>of</a:t>
                      </a:r>
                      <a:r>
                        <a:rPr lang="cs-CZ" sz="2000" b="0" i="0" u="none" strike="noStrike" dirty="0" smtClean="0">
                          <a:solidFill>
                            <a:srgbClr val="000000"/>
                          </a:solidFill>
                          <a:latin typeface="Calibri"/>
                        </a:rPr>
                        <a:t>  2nd </a:t>
                      </a:r>
                      <a:r>
                        <a:rPr lang="cs-CZ" sz="2000" b="0" i="0" u="none" strike="noStrike" dirty="0" err="1" smtClean="0">
                          <a:solidFill>
                            <a:srgbClr val="000000"/>
                          </a:solidFill>
                          <a:latin typeface="Calibri"/>
                        </a:rPr>
                        <a:t>semester</a:t>
                      </a:r>
                      <a:r>
                        <a:rPr lang="en-US" sz="2000" b="0" i="0" u="none" strike="noStrike" dirty="0" smtClean="0">
                          <a:solidFill>
                            <a:srgbClr val="000000"/>
                          </a:solidFill>
                          <a:latin typeface="Calibri"/>
                        </a:rPr>
                        <a:t> </a:t>
                      </a:r>
                      <a:r>
                        <a:rPr lang="cs-CZ" sz="2000" b="0" i="0" u="none" strike="noStrike" dirty="0" smtClean="0">
                          <a:solidFill>
                            <a:srgbClr val="000000"/>
                          </a:solidFill>
                          <a:latin typeface="Calibri"/>
                        </a:rPr>
                        <a:t>(in</a:t>
                      </a:r>
                      <a:r>
                        <a:rPr lang="cs-CZ" sz="2000" b="0" i="0" u="none" strike="noStrike" baseline="0" dirty="0" smtClean="0">
                          <a:solidFill>
                            <a:srgbClr val="000000"/>
                          </a:solidFill>
                          <a:latin typeface="Calibri"/>
                        </a:rPr>
                        <a:t> </a:t>
                      </a:r>
                      <a:r>
                        <a:rPr lang="cs-CZ" sz="2000" b="0" i="0" u="none" strike="noStrike" baseline="0" dirty="0" err="1" smtClean="0">
                          <a:solidFill>
                            <a:srgbClr val="000000"/>
                          </a:solidFill>
                          <a:latin typeface="Calibri"/>
                        </a:rPr>
                        <a:t>total</a:t>
                      </a:r>
                      <a:r>
                        <a:rPr lang="cs-CZ" sz="2000" b="0" i="0" u="none" strike="noStrike" baseline="0" dirty="0" smtClean="0">
                          <a:solidFill>
                            <a:srgbClr val="000000"/>
                          </a:solidFill>
                          <a:latin typeface="Calibri"/>
                        </a:rPr>
                        <a:t>)</a:t>
                      </a:r>
                      <a:endParaRPr lang="cs-CZ" sz="2000" b="0" i="0" u="none" strike="noStrike" dirty="0" smtClean="0">
                        <a:solidFill>
                          <a:srgbClr val="000000"/>
                        </a:solidFill>
                        <a:latin typeface="Calibri"/>
                      </a:endParaRPr>
                    </a:p>
                  </a:txBody>
                  <a:tcPr marL="9525" marR="9525" marT="9525" marB="0" anchor="b"/>
                </a:tc>
                <a:tc>
                  <a:txBody>
                    <a:bodyPr/>
                    <a:lstStyle/>
                    <a:p>
                      <a:pPr algn="l" fontAlgn="b"/>
                      <a:r>
                        <a:rPr lang="cs-CZ" sz="2000" b="0" i="0" u="none" strike="noStrike" dirty="0">
                          <a:solidFill>
                            <a:srgbClr val="000000"/>
                          </a:solidFill>
                          <a:latin typeface="Calibri"/>
                        </a:rPr>
                        <a:t>50 ECTS</a:t>
                      </a:r>
                    </a:p>
                  </a:txBody>
                  <a:tcPr marL="9525" marR="9525" marT="9525" marB="0" anchor="b"/>
                </a:tc>
                <a:tc>
                  <a:txBody>
                    <a:bodyPr/>
                    <a:lstStyle/>
                    <a:p>
                      <a:pPr algn="l" fontAlgn="b"/>
                      <a:r>
                        <a:rPr lang="cs-CZ" sz="2000" b="0" i="0" u="none" strike="noStrike" dirty="0">
                          <a:solidFill>
                            <a:srgbClr val="000000"/>
                          </a:solidFill>
                          <a:latin typeface="Calibri"/>
                        </a:rPr>
                        <a:t>60 ECTS</a:t>
                      </a:r>
                    </a:p>
                  </a:txBody>
                  <a:tcPr marL="9525" marR="9525" marT="9525" marB="0" anchor="b"/>
                </a:tc>
              </a:tr>
              <a:tr h="532099">
                <a:tc>
                  <a:txBody>
                    <a:bodyPr/>
                    <a:lstStyle/>
                    <a:p>
                      <a:pPr algn="l" fontAlgn="b"/>
                      <a:r>
                        <a:rPr lang="cs-CZ" sz="2000" b="0" i="0" u="none" strike="noStrike" dirty="0" smtClean="0">
                          <a:solidFill>
                            <a:srgbClr val="000000"/>
                          </a:solidFill>
                          <a:latin typeface="Calibri"/>
                        </a:rPr>
                        <a:t>by </a:t>
                      </a:r>
                      <a:r>
                        <a:rPr lang="cs-CZ" sz="2000" b="0" i="0" u="none" strike="noStrike" dirty="0" err="1" smtClean="0">
                          <a:solidFill>
                            <a:srgbClr val="000000"/>
                          </a:solidFill>
                          <a:latin typeface="Calibri"/>
                        </a:rPr>
                        <a:t>the</a:t>
                      </a:r>
                      <a:r>
                        <a:rPr lang="cs-CZ" sz="2000" b="0" i="0" u="none" strike="noStrike" baseline="0" dirty="0" smtClean="0">
                          <a:solidFill>
                            <a:srgbClr val="000000"/>
                          </a:solidFill>
                          <a:latin typeface="Calibri"/>
                        </a:rPr>
                        <a:t> end </a:t>
                      </a:r>
                      <a:r>
                        <a:rPr lang="cs-CZ" sz="2000" b="0" i="0" u="none" strike="noStrike" baseline="0" dirty="0" err="1" smtClean="0">
                          <a:solidFill>
                            <a:srgbClr val="000000"/>
                          </a:solidFill>
                          <a:latin typeface="Calibri"/>
                        </a:rPr>
                        <a:t>of</a:t>
                      </a:r>
                      <a:r>
                        <a:rPr lang="cs-CZ" sz="2000" b="0" i="0" u="none" strike="noStrike" dirty="0" smtClean="0">
                          <a:solidFill>
                            <a:srgbClr val="000000"/>
                          </a:solidFill>
                          <a:latin typeface="Calibri"/>
                        </a:rPr>
                        <a:t>  3rd </a:t>
                      </a:r>
                      <a:r>
                        <a:rPr lang="cs-CZ" sz="2000" b="0" i="0" u="none" strike="noStrike" dirty="0" err="1" smtClean="0">
                          <a:solidFill>
                            <a:srgbClr val="000000"/>
                          </a:solidFill>
                          <a:latin typeface="Calibri"/>
                        </a:rPr>
                        <a:t>semester</a:t>
                      </a:r>
                      <a:r>
                        <a:rPr lang="cs-CZ" sz="2000" b="0" i="0" u="none" strike="noStrike" dirty="0" smtClean="0">
                          <a:solidFill>
                            <a:srgbClr val="000000"/>
                          </a:solidFill>
                          <a:latin typeface="Calibri"/>
                        </a:rPr>
                        <a:t> (in </a:t>
                      </a:r>
                      <a:r>
                        <a:rPr lang="cs-CZ" sz="2000" b="0" i="0" u="none" strike="noStrike" dirty="0" err="1" smtClean="0">
                          <a:solidFill>
                            <a:srgbClr val="000000"/>
                          </a:solidFill>
                          <a:latin typeface="Calibri"/>
                        </a:rPr>
                        <a:t>total</a:t>
                      </a:r>
                      <a:r>
                        <a:rPr lang="cs-CZ" sz="2000" b="0" i="0" u="none" strike="noStrike" dirty="0" smtClean="0">
                          <a:solidFill>
                            <a:srgbClr val="000000"/>
                          </a:solidFill>
                          <a:latin typeface="Calibri"/>
                        </a:rPr>
                        <a:t>)</a:t>
                      </a:r>
                      <a:endParaRPr lang="cs-CZ" sz="2000" b="0" i="0" u="none" strike="noStrike" dirty="0">
                        <a:solidFill>
                          <a:srgbClr val="000000"/>
                        </a:solidFill>
                        <a:latin typeface="Calibri"/>
                      </a:endParaRPr>
                    </a:p>
                  </a:txBody>
                  <a:tcPr marL="9525" marR="9525" marT="9525" marB="0" anchor="b"/>
                </a:tc>
                <a:tc>
                  <a:txBody>
                    <a:bodyPr/>
                    <a:lstStyle/>
                    <a:p>
                      <a:pPr algn="l" fontAlgn="b"/>
                      <a:r>
                        <a:rPr lang="cs-CZ" sz="2000" b="0" i="0" u="none" strike="noStrike">
                          <a:solidFill>
                            <a:srgbClr val="000000"/>
                          </a:solidFill>
                          <a:latin typeface="Calibri"/>
                        </a:rPr>
                        <a:t>75 ECTS</a:t>
                      </a:r>
                    </a:p>
                  </a:txBody>
                  <a:tcPr marL="9525" marR="9525" marT="9525" marB="0" anchor="b"/>
                </a:tc>
                <a:tc>
                  <a:txBody>
                    <a:bodyPr/>
                    <a:lstStyle/>
                    <a:p>
                      <a:pPr algn="l" fontAlgn="b"/>
                      <a:r>
                        <a:rPr lang="cs-CZ" sz="2000" b="0" i="0" u="none" strike="noStrike" dirty="0">
                          <a:solidFill>
                            <a:srgbClr val="000000"/>
                          </a:solidFill>
                          <a:latin typeface="Calibri"/>
                        </a:rPr>
                        <a:t>90 </a:t>
                      </a:r>
                      <a:r>
                        <a:rPr lang="cs-CZ" sz="2000" b="0" i="0" u="none" strike="noStrike" dirty="0" smtClean="0">
                          <a:solidFill>
                            <a:srgbClr val="000000"/>
                          </a:solidFill>
                          <a:latin typeface="Calibri"/>
                        </a:rPr>
                        <a:t>ECTS</a:t>
                      </a:r>
                      <a:endParaRPr lang="cs-CZ" sz="2000" b="0" i="0" u="none" strike="noStrike" dirty="0">
                        <a:solidFill>
                          <a:srgbClr val="000000"/>
                        </a:solidFill>
                        <a:latin typeface="Calibri"/>
                      </a:endParaRPr>
                    </a:p>
                  </a:txBody>
                  <a:tcPr marL="9525" marR="9525" marT="9525" marB="0" anchor="b"/>
                </a:tc>
              </a:tr>
              <a:tr h="532099">
                <a:tc>
                  <a:txBody>
                    <a:bodyPr/>
                    <a:lstStyle/>
                    <a:p>
                      <a:pPr algn="l" fontAlgn="b"/>
                      <a:r>
                        <a:rPr lang="cs-CZ" sz="2000" b="0" i="0" u="none" strike="noStrike" dirty="0" smtClean="0">
                          <a:solidFill>
                            <a:srgbClr val="000000"/>
                          </a:solidFill>
                          <a:latin typeface="Calibri"/>
                        </a:rPr>
                        <a:t>by </a:t>
                      </a:r>
                      <a:r>
                        <a:rPr lang="cs-CZ" sz="2000" b="0" i="0" u="none" strike="noStrike" dirty="0" err="1" smtClean="0">
                          <a:solidFill>
                            <a:srgbClr val="000000"/>
                          </a:solidFill>
                          <a:latin typeface="Calibri"/>
                        </a:rPr>
                        <a:t>the</a:t>
                      </a:r>
                      <a:r>
                        <a:rPr lang="cs-CZ" sz="2000" b="0" i="0" u="none" strike="noStrike" baseline="0" dirty="0" smtClean="0">
                          <a:solidFill>
                            <a:srgbClr val="000000"/>
                          </a:solidFill>
                          <a:latin typeface="Calibri"/>
                        </a:rPr>
                        <a:t> end </a:t>
                      </a:r>
                      <a:r>
                        <a:rPr lang="cs-CZ" sz="2000" b="0" i="0" u="none" strike="noStrike" baseline="0" dirty="0" err="1" smtClean="0">
                          <a:solidFill>
                            <a:srgbClr val="000000"/>
                          </a:solidFill>
                          <a:latin typeface="Calibri"/>
                        </a:rPr>
                        <a:t>of</a:t>
                      </a:r>
                      <a:r>
                        <a:rPr lang="cs-CZ" sz="2000" b="0" i="0" u="none" strike="noStrike" dirty="0" smtClean="0">
                          <a:solidFill>
                            <a:srgbClr val="000000"/>
                          </a:solidFill>
                          <a:latin typeface="Calibri"/>
                        </a:rPr>
                        <a:t> 4th </a:t>
                      </a:r>
                      <a:r>
                        <a:rPr lang="cs-CZ" sz="2000" b="0" i="0" u="none" strike="noStrike" dirty="0" err="1" smtClean="0">
                          <a:solidFill>
                            <a:srgbClr val="000000"/>
                          </a:solidFill>
                          <a:latin typeface="Calibri"/>
                        </a:rPr>
                        <a:t>semester</a:t>
                      </a:r>
                      <a:r>
                        <a:rPr lang="cs-CZ" sz="2000" b="0" i="0" u="none" strike="noStrike" dirty="0" smtClean="0">
                          <a:solidFill>
                            <a:srgbClr val="000000"/>
                          </a:solidFill>
                          <a:latin typeface="Calibri"/>
                        </a:rPr>
                        <a:t> (in </a:t>
                      </a:r>
                      <a:r>
                        <a:rPr lang="cs-CZ" sz="2000" b="0" i="0" u="none" strike="noStrike" dirty="0" err="1" smtClean="0">
                          <a:solidFill>
                            <a:srgbClr val="000000"/>
                          </a:solidFill>
                          <a:latin typeface="Calibri"/>
                        </a:rPr>
                        <a:t>total</a:t>
                      </a:r>
                      <a:r>
                        <a:rPr lang="cs-CZ" sz="2000" b="0" i="0" u="none" strike="noStrike" dirty="0" smtClean="0">
                          <a:solidFill>
                            <a:srgbClr val="000000"/>
                          </a:solidFill>
                          <a:latin typeface="Calibri"/>
                        </a:rPr>
                        <a:t>)</a:t>
                      </a:r>
                      <a:endParaRPr lang="cs-CZ" sz="2000" b="0" i="0" u="none" strike="noStrike" dirty="0">
                        <a:solidFill>
                          <a:srgbClr val="000000"/>
                        </a:solidFill>
                        <a:latin typeface="Calibri"/>
                      </a:endParaRPr>
                    </a:p>
                  </a:txBody>
                  <a:tcPr marL="9525" marR="9525" marT="9525" marB="0" anchor="b"/>
                </a:tc>
                <a:tc>
                  <a:txBody>
                    <a:bodyPr/>
                    <a:lstStyle/>
                    <a:p>
                      <a:pPr algn="l" fontAlgn="b"/>
                      <a:r>
                        <a:rPr lang="cs-CZ" sz="2000" b="0" i="0" u="none" strike="noStrike" dirty="0">
                          <a:solidFill>
                            <a:srgbClr val="000000"/>
                          </a:solidFill>
                          <a:latin typeface="Calibri"/>
                        </a:rPr>
                        <a:t>100 ECTS</a:t>
                      </a:r>
                    </a:p>
                  </a:txBody>
                  <a:tcPr marL="9525" marR="9525" marT="9525" marB="0" anchor="b"/>
                </a:tc>
                <a:tc>
                  <a:txBody>
                    <a:bodyPr/>
                    <a:lstStyle/>
                    <a:p>
                      <a:pPr algn="l" fontAlgn="b"/>
                      <a:r>
                        <a:rPr lang="cs-CZ" sz="2000" b="0" i="0" u="none" strike="noStrike">
                          <a:solidFill>
                            <a:srgbClr val="000000"/>
                          </a:solidFill>
                          <a:latin typeface="Calibri"/>
                        </a:rPr>
                        <a:t>120 ECTS</a:t>
                      </a:r>
                    </a:p>
                  </a:txBody>
                  <a:tcPr marL="9525" marR="9525" marT="9525" marB="0" anchor="b"/>
                </a:tc>
              </a:tr>
              <a:tr h="532099">
                <a:tc>
                  <a:txBody>
                    <a:bodyPr/>
                    <a:lstStyle/>
                    <a:p>
                      <a:pPr algn="l" fontAlgn="b"/>
                      <a:r>
                        <a:rPr lang="cs-CZ" sz="2000" b="0" i="0" u="none" strike="noStrike" dirty="0" smtClean="0">
                          <a:solidFill>
                            <a:srgbClr val="000000"/>
                          </a:solidFill>
                          <a:latin typeface="Calibri"/>
                        </a:rPr>
                        <a:t>by </a:t>
                      </a:r>
                      <a:r>
                        <a:rPr lang="cs-CZ" sz="2000" b="0" i="0" u="none" strike="noStrike" dirty="0" err="1" smtClean="0">
                          <a:solidFill>
                            <a:srgbClr val="000000"/>
                          </a:solidFill>
                          <a:latin typeface="Calibri"/>
                        </a:rPr>
                        <a:t>the</a:t>
                      </a:r>
                      <a:r>
                        <a:rPr lang="cs-CZ" sz="2000" b="0" i="0" u="none" strike="noStrike" baseline="0" dirty="0" smtClean="0">
                          <a:solidFill>
                            <a:srgbClr val="000000"/>
                          </a:solidFill>
                          <a:latin typeface="Calibri"/>
                        </a:rPr>
                        <a:t> end </a:t>
                      </a:r>
                      <a:r>
                        <a:rPr lang="cs-CZ" sz="2000" b="0" i="0" u="none" strike="noStrike" baseline="0" dirty="0" err="1" smtClean="0">
                          <a:solidFill>
                            <a:srgbClr val="000000"/>
                          </a:solidFill>
                          <a:latin typeface="Calibri"/>
                        </a:rPr>
                        <a:t>of</a:t>
                      </a:r>
                      <a:r>
                        <a:rPr lang="cs-CZ" sz="2000" b="0" i="0" u="none" strike="noStrike" dirty="0" smtClean="0">
                          <a:solidFill>
                            <a:srgbClr val="000000"/>
                          </a:solidFill>
                          <a:latin typeface="Calibri"/>
                        </a:rPr>
                        <a:t>  5th</a:t>
                      </a:r>
                      <a:r>
                        <a:rPr lang="cs-CZ" sz="2000" b="0" i="0" u="none" strike="noStrike" baseline="0" dirty="0" smtClean="0">
                          <a:solidFill>
                            <a:srgbClr val="000000"/>
                          </a:solidFill>
                          <a:latin typeface="Calibri"/>
                        </a:rPr>
                        <a:t> </a:t>
                      </a:r>
                      <a:r>
                        <a:rPr lang="cs-CZ" sz="2000" b="0" i="0" u="none" strike="noStrike" dirty="0" err="1" smtClean="0">
                          <a:solidFill>
                            <a:srgbClr val="000000"/>
                          </a:solidFill>
                          <a:latin typeface="Calibri"/>
                        </a:rPr>
                        <a:t>semester</a:t>
                      </a:r>
                      <a:r>
                        <a:rPr lang="cs-CZ" sz="2000" b="0" i="0" u="none" strike="noStrike" dirty="0" smtClean="0">
                          <a:solidFill>
                            <a:srgbClr val="000000"/>
                          </a:solidFill>
                          <a:latin typeface="Calibri"/>
                        </a:rPr>
                        <a:t> (in </a:t>
                      </a:r>
                      <a:r>
                        <a:rPr lang="cs-CZ" sz="2000" b="0" i="0" u="none" strike="noStrike" dirty="0" err="1" smtClean="0">
                          <a:solidFill>
                            <a:srgbClr val="000000"/>
                          </a:solidFill>
                          <a:latin typeface="Calibri"/>
                        </a:rPr>
                        <a:t>total</a:t>
                      </a:r>
                      <a:r>
                        <a:rPr lang="cs-CZ" sz="2000" b="0" i="0" u="none" strike="noStrike" dirty="0" smtClean="0">
                          <a:solidFill>
                            <a:srgbClr val="000000"/>
                          </a:solidFill>
                          <a:latin typeface="Calibri"/>
                        </a:rPr>
                        <a:t>)</a:t>
                      </a:r>
                      <a:endParaRPr lang="cs-CZ" sz="2000" b="0" i="0" u="none" strike="noStrike" dirty="0">
                        <a:solidFill>
                          <a:srgbClr val="000000"/>
                        </a:solidFill>
                        <a:latin typeface="Calibri"/>
                      </a:endParaRPr>
                    </a:p>
                  </a:txBody>
                  <a:tcPr marL="9525" marR="9525" marT="9525" marB="0" anchor="b"/>
                </a:tc>
                <a:tc>
                  <a:txBody>
                    <a:bodyPr/>
                    <a:lstStyle/>
                    <a:p>
                      <a:pPr algn="l" fontAlgn="b"/>
                      <a:r>
                        <a:rPr lang="cs-CZ" sz="2000" b="0" i="0" u="none" strike="noStrike">
                          <a:solidFill>
                            <a:srgbClr val="000000"/>
                          </a:solidFill>
                          <a:latin typeface="Calibri"/>
                        </a:rPr>
                        <a:t>125 ECTS</a:t>
                      </a:r>
                    </a:p>
                  </a:txBody>
                  <a:tcPr marL="9525" marR="9525" marT="9525" marB="0" anchor="b"/>
                </a:tc>
                <a:tc>
                  <a:txBody>
                    <a:bodyPr/>
                    <a:lstStyle/>
                    <a:p>
                      <a:pPr algn="l" fontAlgn="b"/>
                      <a:r>
                        <a:rPr lang="cs-CZ" sz="2000" b="0" i="0" u="none" strike="noStrike" dirty="0">
                          <a:solidFill>
                            <a:srgbClr val="000000"/>
                          </a:solidFill>
                          <a:latin typeface="Calibri"/>
                        </a:rPr>
                        <a:t>150 </a:t>
                      </a:r>
                      <a:r>
                        <a:rPr lang="cs-CZ" sz="2000" b="0" i="0" u="none" strike="noStrike" dirty="0" smtClean="0">
                          <a:solidFill>
                            <a:srgbClr val="000000"/>
                          </a:solidFill>
                          <a:latin typeface="Calibri"/>
                        </a:rPr>
                        <a:t>ECTS</a:t>
                      </a:r>
                      <a:endParaRPr lang="cs-CZ" sz="2000" b="0" i="0" u="none" strike="noStrike" dirty="0">
                        <a:solidFill>
                          <a:srgbClr val="000000"/>
                        </a:solidFill>
                        <a:latin typeface="Calibri"/>
                      </a:endParaRPr>
                    </a:p>
                  </a:txBody>
                  <a:tcPr marL="9525" marR="9525" marT="9525" marB="0" anchor="b"/>
                </a:tc>
              </a:tr>
              <a:tr h="532099">
                <a:tc>
                  <a:txBody>
                    <a:bodyPr/>
                    <a:lstStyle/>
                    <a:p>
                      <a:pPr algn="l" fontAlgn="b"/>
                      <a:r>
                        <a:rPr lang="cs-CZ" sz="2000" b="0" i="0" u="none" strike="noStrike" dirty="0" smtClean="0">
                          <a:solidFill>
                            <a:srgbClr val="000000"/>
                          </a:solidFill>
                          <a:latin typeface="Calibri"/>
                        </a:rPr>
                        <a:t>by </a:t>
                      </a:r>
                      <a:r>
                        <a:rPr lang="cs-CZ" sz="2000" b="0" i="0" u="none" strike="noStrike" dirty="0" err="1" smtClean="0">
                          <a:solidFill>
                            <a:srgbClr val="000000"/>
                          </a:solidFill>
                          <a:latin typeface="Calibri"/>
                        </a:rPr>
                        <a:t>the</a:t>
                      </a:r>
                      <a:r>
                        <a:rPr lang="cs-CZ" sz="2000" b="0" i="0" u="none" strike="noStrike" baseline="0" dirty="0" smtClean="0">
                          <a:solidFill>
                            <a:srgbClr val="000000"/>
                          </a:solidFill>
                          <a:latin typeface="Calibri"/>
                        </a:rPr>
                        <a:t> end </a:t>
                      </a:r>
                      <a:r>
                        <a:rPr lang="cs-CZ" sz="2000" b="0" i="0" u="none" strike="noStrike" baseline="0" dirty="0" err="1" smtClean="0">
                          <a:solidFill>
                            <a:srgbClr val="000000"/>
                          </a:solidFill>
                          <a:latin typeface="Calibri"/>
                        </a:rPr>
                        <a:t>of</a:t>
                      </a:r>
                      <a:r>
                        <a:rPr lang="cs-CZ" sz="2000" b="0" i="0" u="none" strike="noStrike" dirty="0" smtClean="0">
                          <a:solidFill>
                            <a:srgbClr val="000000"/>
                          </a:solidFill>
                          <a:latin typeface="Calibri"/>
                        </a:rPr>
                        <a:t>  6th </a:t>
                      </a:r>
                      <a:r>
                        <a:rPr lang="cs-CZ" sz="2000" b="0" i="0" u="none" strike="noStrike" dirty="0" err="1" smtClean="0">
                          <a:solidFill>
                            <a:srgbClr val="000000"/>
                          </a:solidFill>
                          <a:latin typeface="Calibri"/>
                        </a:rPr>
                        <a:t>semester</a:t>
                      </a:r>
                      <a:r>
                        <a:rPr lang="cs-CZ" sz="2000" b="0" i="0" u="none" strike="noStrike" dirty="0" smtClean="0">
                          <a:solidFill>
                            <a:srgbClr val="000000"/>
                          </a:solidFill>
                          <a:latin typeface="Calibri"/>
                        </a:rPr>
                        <a:t> (in </a:t>
                      </a:r>
                      <a:r>
                        <a:rPr lang="cs-CZ" sz="2000" b="0" i="0" u="none" strike="noStrike" dirty="0" err="1" smtClean="0">
                          <a:solidFill>
                            <a:srgbClr val="000000"/>
                          </a:solidFill>
                          <a:latin typeface="Calibri"/>
                        </a:rPr>
                        <a:t>total</a:t>
                      </a:r>
                      <a:r>
                        <a:rPr lang="cs-CZ" sz="2000" b="0" i="0" u="none" strike="noStrike" dirty="0" smtClean="0">
                          <a:solidFill>
                            <a:srgbClr val="000000"/>
                          </a:solidFill>
                          <a:latin typeface="Calibri"/>
                        </a:rPr>
                        <a:t>)</a:t>
                      </a:r>
                      <a:endParaRPr lang="cs-CZ" sz="2000" b="0" i="0" u="none" strike="noStrike" dirty="0">
                        <a:solidFill>
                          <a:srgbClr val="000000"/>
                        </a:solidFill>
                        <a:latin typeface="Calibri"/>
                      </a:endParaRPr>
                    </a:p>
                  </a:txBody>
                  <a:tcPr marL="9525" marR="9525" marT="9525" marB="0" anchor="b"/>
                </a:tc>
                <a:tc>
                  <a:txBody>
                    <a:bodyPr/>
                    <a:lstStyle/>
                    <a:p>
                      <a:pPr algn="l" fontAlgn="b"/>
                      <a:r>
                        <a:rPr lang="cs-CZ" sz="2000" b="0" i="0" u="none" strike="noStrike">
                          <a:solidFill>
                            <a:srgbClr val="000000"/>
                          </a:solidFill>
                          <a:latin typeface="Calibri"/>
                        </a:rPr>
                        <a:t>150 ECTS</a:t>
                      </a:r>
                    </a:p>
                  </a:txBody>
                  <a:tcPr marL="9525" marR="9525" marT="9525" marB="0" anchor="b"/>
                </a:tc>
                <a:tc>
                  <a:txBody>
                    <a:bodyPr/>
                    <a:lstStyle/>
                    <a:p>
                      <a:pPr algn="l" fontAlgn="b"/>
                      <a:r>
                        <a:rPr lang="cs-CZ" sz="2000" b="0" i="0" u="none" strike="noStrike">
                          <a:solidFill>
                            <a:srgbClr val="000000"/>
                          </a:solidFill>
                          <a:latin typeface="Calibri"/>
                        </a:rPr>
                        <a:t>180 ECTS</a:t>
                      </a:r>
                    </a:p>
                  </a:txBody>
                  <a:tcPr marL="9525" marR="9525" marT="9525" marB="0" anchor="b"/>
                </a:tc>
              </a:tr>
              <a:tr h="623829">
                <a:tc>
                  <a:txBody>
                    <a:bodyPr/>
                    <a:lstStyle/>
                    <a:p>
                      <a:pPr algn="l" fontAlgn="b"/>
                      <a:r>
                        <a:rPr lang="cs-CZ" sz="2000" b="0" i="0" u="none" strike="noStrike" dirty="0" smtClean="0">
                          <a:solidFill>
                            <a:srgbClr val="000000"/>
                          </a:solidFill>
                          <a:latin typeface="Calibri"/>
                        </a:rPr>
                        <a:t>by </a:t>
                      </a:r>
                      <a:r>
                        <a:rPr lang="cs-CZ" sz="2000" b="0" i="0" u="none" strike="noStrike" dirty="0" err="1" smtClean="0">
                          <a:solidFill>
                            <a:srgbClr val="000000"/>
                          </a:solidFill>
                          <a:latin typeface="Calibri"/>
                        </a:rPr>
                        <a:t>the</a:t>
                      </a:r>
                      <a:r>
                        <a:rPr lang="cs-CZ" sz="2000" b="0" i="0" u="none" strike="noStrike" baseline="0" dirty="0" smtClean="0">
                          <a:solidFill>
                            <a:srgbClr val="000000"/>
                          </a:solidFill>
                          <a:latin typeface="Calibri"/>
                        </a:rPr>
                        <a:t> end </a:t>
                      </a:r>
                      <a:r>
                        <a:rPr lang="cs-CZ" sz="2000" b="0" i="0" u="none" strike="noStrike" baseline="0" dirty="0" err="1" smtClean="0">
                          <a:solidFill>
                            <a:srgbClr val="000000"/>
                          </a:solidFill>
                          <a:latin typeface="Calibri"/>
                        </a:rPr>
                        <a:t>of</a:t>
                      </a:r>
                      <a:r>
                        <a:rPr lang="cs-CZ" sz="2000" b="0" i="0" u="none" strike="noStrike" dirty="0" smtClean="0">
                          <a:solidFill>
                            <a:srgbClr val="000000"/>
                          </a:solidFill>
                          <a:latin typeface="Calibri"/>
                        </a:rPr>
                        <a:t> 7th and </a:t>
                      </a:r>
                      <a:r>
                        <a:rPr lang="cs-CZ" sz="2000" b="0" i="0" u="none" strike="noStrike" dirty="0" err="1" smtClean="0">
                          <a:solidFill>
                            <a:srgbClr val="000000"/>
                          </a:solidFill>
                          <a:latin typeface="Calibri"/>
                        </a:rPr>
                        <a:t>next</a:t>
                      </a:r>
                      <a:r>
                        <a:rPr lang="cs-CZ" sz="2000" b="0" i="0" u="none" strike="noStrike" dirty="0" smtClean="0">
                          <a:solidFill>
                            <a:srgbClr val="000000"/>
                          </a:solidFill>
                          <a:latin typeface="Calibri"/>
                        </a:rPr>
                        <a:t> </a:t>
                      </a:r>
                      <a:r>
                        <a:rPr lang="cs-CZ" sz="2000" b="0" i="0" u="none" strike="noStrike" dirty="0" err="1" smtClean="0">
                          <a:solidFill>
                            <a:srgbClr val="000000"/>
                          </a:solidFill>
                          <a:latin typeface="Calibri"/>
                        </a:rPr>
                        <a:t>semesters</a:t>
                      </a:r>
                      <a:r>
                        <a:rPr lang="cs-CZ" sz="2000" b="0" i="0" u="none" strike="noStrike" dirty="0" smtClean="0">
                          <a:solidFill>
                            <a:srgbClr val="000000"/>
                          </a:solidFill>
                          <a:latin typeface="Calibri"/>
                        </a:rPr>
                        <a:t> (in </a:t>
                      </a:r>
                      <a:r>
                        <a:rPr lang="cs-CZ" sz="2000" b="0" i="0" u="none" strike="noStrike" dirty="0" err="1" smtClean="0">
                          <a:solidFill>
                            <a:srgbClr val="000000"/>
                          </a:solidFill>
                          <a:latin typeface="Calibri"/>
                        </a:rPr>
                        <a:t>total</a:t>
                      </a:r>
                      <a:r>
                        <a:rPr lang="cs-CZ" sz="2000" b="0" i="0" u="none" strike="noStrike" dirty="0" smtClean="0">
                          <a:solidFill>
                            <a:srgbClr val="000000"/>
                          </a:solidFill>
                          <a:latin typeface="Calibri"/>
                        </a:rPr>
                        <a:t>)</a:t>
                      </a:r>
                      <a:endParaRPr lang="cs-CZ" sz="2000" b="0" i="0" u="none" strike="noStrike" dirty="0">
                        <a:solidFill>
                          <a:srgbClr val="000000"/>
                        </a:solidFill>
                        <a:latin typeface="Calibri"/>
                      </a:endParaRPr>
                    </a:p>
                  </a:txBody>
                  <a:tcPr marL="9525" marR="9525" marT="9525" marB="0" anchor="b"/>
                </a:tc>
                <a:tc>
                  <a:txBody>
                    <a:bodyPr/>
                    <a:lstStyle/>
                    <a:p>
                      <a:pPr algn="l" fontAlgn="b"/>
                      <a:r>
                        <a:rPr lang="cs-CZ" sz="2000" b="0" i="0" u="none" strike="noStrike" dirty="0" smtClean="0">
                          <a:solidFill>
                            <a:srgbClr val="000000"/>
                          </a:solidFill>
                          <a:latin typeface="Calibri"/>
                        </a:rPr>
                        <a:t>160 </a:t>
                      </a:r>
                      <a:r>
                        <a:rPr lang="cs-CZ" sz="2000" b="0" i="0" u="none" strike="noStrike" dirty="0">
                          <a:solidFill>
                            <a:srgbClr val="000000"/>
                          </a:solidFill>
                          <a:latin typeface="Calibri"/>
                        </a:rPr>
                        <a:t>ECTS</a:t>
                      </a:r>
                    </a:p>
                  </a:txBody>
                  <a:tcPr marL="9525" marR="9525" marT="9525" marB="0" anchor="b"/>
                </a:tc>
                <a:tc>
                  <a:txBody>
                    <a:bodyPr/>
                    <a:lstStyle/>
                    <a:p>
                      <a:pPr algn="l" fontAlgn="b"/>
                      <a:r>
                        <a:rPr lang="cs-CZ" sz="2000" b="0" i="0" u="none" strike="noStrike" dirty="0" smtClean="0">
                          <a:solidFill>
                            <a:srgbClr val="000000"/>
                          </a:solidFill>
                          <a:latin typeface="Calibri"/>
                        </a:rPr>
                        <a:t>180 ECTS</a:t>
                      </a:r>
                      <a:endParaRPr lang="cs-CZ" sz="2000" b="0" i="0" u="none" strike="noStrike" dirty="0">
                        <a:solidFill>
                          <a:srgbClr val="000000"/>
                        </a:solidFill>
                        <a:latin typeface="Calibri"/>
                      </a:endParaRPr>
                    </a:p>
                  </a:txBody>
                  <a:tcPr marL="9525" marR="9525" marT="9525" marB="0" anchor="b"/>
                </a:tc>
              </a:tr>
            </a:tbl>
          </a:graphicData>
        </a:graphic>
      </p:graphicFrame>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9E7D7B11811B494589FCFCB03360F154" ma:contentTypeVersion="0" ma:contentTypeDescription="Vytvoří nový dokument" ma:contentTypeScope="" ma:versionID="45d5fe37300e9ecdc64f408b5fd74b72">
  <xsd:schema xmlns:xsd="http://www.w3.org/2001/XMLSchema" xmlns:xs="http://www.w3.org/2001/XMLSchema" xmlns:p="http://schemas.microsoft.com/office/2006/metadata/properties" targetNamespace="http://schemas.microsoft.com/office/2006/metadata/properties" ma:root="true" ma:fieldsID="e5030a4fb49af6ac1945304746faa32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039A9B-2070-4E6D-9CD4-7DABAB5BB874}">
  <ds:schemaRefs>
    <ds:schemaRef ds:uri="http://schemas.microsoft.com/sharepoint/v3/contenttype/forms"/>
  </ds:schemaRefs>
</ds:datastoreItem>
</file>

<file path=customXml/itemProps2.xml><?xml version="1.0" encoding="utf-8"?>
<ds:datastoreItem xmlns:ds="http://schemas.openxmlformats.org/officeDocument/2006/customXml" ds:itemID="{F1F230E4-645E-4ACE-95E9-6E046D73AA74}">
  <ds:schemaRefs>
    <ds:schemaRef ds:uri="http://schemas.microsoft.com/office/2006/metadata/properties"/>
    <ds:schemaRef ds:uri="http://purl.org/dc/dcmitype/"/>
    <ds:schemaRef ds:uri="http://www.w3.org/XML/1998/namespace"/>
    <ds:schemaRef ds:uri="http://purl.org/dc/elements/1.1/"/>
    <ds:schemaRef ds:uri="http://purl.org/dc/terms/"/>
    <ds:schemaRef ds:uri="http://schemas.microsoft.com/office/2006/documentManagement/typ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5F7D818E-05FE-4D3A-9E0A-7E22394164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Civic</Template>
  <TotalTime>3001</TotalTime>
  <Words>2060</Words>
  <Application>Microsoft Office PowerPoint</Application>
  <PresentationFormat>Předvádění na obrazovce (4:3)</PresentationFormat>
  <Paragraphs>217</Paragraphs>
  <Slides>34</Slides>
  <Notes>0</Notes>
  <HiddenSlides>0</HiddenSlides>
  <MMClips>0</MMClips>
  <ScaleCrop>false</ScaleCrop>
  <HeadingPairs>
    <vt:vector size="4" baseType="variant">
      <vt:variant>
        <vt:lpstr>Motiv</vt:lpstr>
      </vt:variant>
      <vt:variant>
        <vt:i4>1</vt:i4>
      </vt:variant>
      <vt:variant>
        <vt:lpstr>Nadpisy snímků</vt:lpstr>
      </vt:variant>
      <vt:variant>
        <vt:i4>34</vt:i4>
      </vt:variant>
    </vt:vector>
  </HeadingPairs>
  <TitlesOfParts>
    <vt:vector size="35" baseType="lpstr">
      <vt:lpstr>Civic</vt:lpstr>
      <vt:lpstr> 2013</vt:lpstr>
      <vt:lpstr>How to finish your studies successfully</vt:lpstr>
      <vt:lpstr>Why study Liberal Arts and Humanities?</vt:lpstr>
      <vt:lpstr>Integrity of 6 disciplines</vt:lpstr>
      <vt:lpstr>Organizational structure of study</vt:lpstr>
      <vt:lpstr>Study Rules</vt:lpstr>
      <vt:lpstr>Study Rules – ECTS</vt:lpstr>
      <vt:lpstr>Schedule of the Academic Year</vt:lpstr>
      <vt:lpstr>Semestr Study Assessment:  minimal and regular Amount of ECTS credits</vt:lpstr>
      <vt:lpstr>Structure of study obligations in the studies of Liberal Arts and Humanities</vt:lpstr>
      <vt:lpstr>Compulsory subjects</vt:lpstr>
      <vt:lpstr>Compulsory courses - Rules</vt:lpstr>
      <vt:lpstr>Compulsorily optional courses – Rules</vt:lpstr>
      <vt:lpstr>Optional Courses</vt:lpstr>
      <vt:lpstr>Signing up for the next semester</vt:lpstr>
      <vt:lpstr>Graduation requirements</vt:lpstr>
      <vt:lpstr>Graduation with Honors</vt:lpstr>
      <vt:lpstr>Maximum lenght of study </vt:lpstr>
      <vt:lpstr>Interruption of Study</vt:lpstr>
      <vt:lpstr>Registered period of maternity</vt:lpstr>
      <vt:lpstr>Study Fees</vt:lpstr>
      <vt:lpstr>Scholarship for  academical Excellence</vt:lpstr>
      <vt:lpstr>Scholarship for academic excellence</vt:lpstr>
      <vt:lpstr>Scholarship Average</vt:lpstr>
      <vt:lpstr>Curriculum – Winter term, 1st year</vt:lpstr>
      <vt:lpstr>Curriculum– Summer term, 1st year</vt:lpstr>
      <vt:lpstr>Curriculum– Winter TERM, 2nd year</vt:lpstr>
      <vt:lpstr>Curriculum– Summer term, 2nd year</vt:lpstr>
      <vt:lpstr>Curriculum– Winter TERM, 3rd year</vt:lpstr>
      <vt:lpstr>Curriculum– Summer term, 3rd year</vt:lpstr>
      <vt:lpstr>Erasmus Programme</vt:lpstr>
      <vt:lpstr>Erasmus Programme</vt:lpstr>
      <vt:lpstr>Erasmus Programme</vt:lpstr>
      <vt:lpstr>Personal Advice with no Guarantee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2009</dc:title>
  <dc:creator>jk</dc:creator>
  <cp:lastModifiedBy>Maryia Yankouskaya</cp:lastModifiedBy>
  <cp:revision>195</cp:revision>
  <cp:lastPrinted>2013-09-13T12:58:01Z</cp:lastPrinted>
  <dcterms:created xsi:type="dcterms:W3CDTF">2009-09-11T17:33:42Z</dcterms:created>
  <dcterms:modified xsi:type="dcterms:W3CDTF">2013-09-13T13:28:29Z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0x0101009E7D7B11811B494589FCFCB03360F154</vt:lpwstr>
  </property>
</Properties>
</file>