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7" r:id="rId35"/>
    <p:sldId id="290" r:id="rId36"/>
    <p:sldId id="300" r:id="rId37"/>
    <p:sldId id="301" r:id="rId38"/>
    <p:sldId id="302" r:id="rId39"/>
    <p:sldId id="303" r:id="rId40"/>
    <p:sldId id="295" r:id="rId41"/>
    <p:sldId id="299" r:id="rId42"/>
    <p:sldId id="292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698D9-38A2-4AC3-8846-95EC80DA85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330ADA8-7613-4AE5-863E-129C819B893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Modře vybarvená pole – nutno vyplnit, jinak lze záznam uložit jen jako rozpracovaný. Pokud je pole vyplněno a stále svítí modře – podívat se do nápovědy pod polem nebo najet myší na vykřičník ve žlutém trojúhelníku – objeví se vysvětlující text.</a:t>
          </a:r>
          <a:endParaRPr lang="cs-CZ" dirty="0"/>
        </a:p>
      </dgm:t>
    </dgm:pt>
    <dgm:pt modelId="{45395B6F-566D-4727-8438-E5CDEDFF7CA2}" type="parTrans" cxnId="{BBF715E4-3049-4639-B217-BC6997B04671}">
      <dgm:prSet/>
      <dgm:spPr/>
      <dgm:t>
        <a:bodyPr/>
        <a:lstStyle/>
        <a:p>
          <a:endParaRPr lang="cs-CZ"/>
        </a:p>
      </dgm:t>
    </dgm:pt>
    <dgm:pt modelId="{753D608B-1C2D-4481-8533-BF06F312081D}" type="sibTrans" cxnId="{BBF715E4-3049-4639-B217-BC6997B04671}">
      <dgm:prSet/>
      <dgm:spPr/>
      <dgm:t>
        <a:bodyPr/>
        <a:lstStyle/>
        <a:p>
          <a:endParaRPr lang="cs-CZ"/>
        </a:p>
      </dgm:t>
    </dgm:pt>
    <dgm:pt modelId="{3ED52222-4911-4611-9E5E-CBA7D95954A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Žlutě vybarvená pole jsou pole doporučená, někdy jejich hodnotu ani neznáme – pokud ano, vyplnit. Pokud ne, nevadí, záznam by se měl dát uložit i tak.</a:t>
          </a:r>
          <a:endParaRPr lang="cs-CZ" dirty="0"/>
        </a:p>
      </dgm:t>
    </dgm:pt>
    <dgm:pt modelId="{5078BF10-18DB-4A41-8065-8B729F9E3BC3}" type="parTrans" cxnId="{EF88B0EB-9787-4962-B210-4E22A65508AA}">
      <dgm:prSet/>
      <dgm:spPr/>
      <dgm:t>
        <a:bodyPr/>
        <a:lstStyle/>
        <a:p>
          <a:endParaRPr lang="cs-CZ"/>
        </a:p>
      </dgm:t>
    </dgm:pt>
    <dgm:pt modelId="{FCAB4804-5E1E-46FF-A5D0-A835C71CFF2D}" type="sibTrans" cxnId="{EF88B0EB-9787-4962-B210-4E22A65508AA}">
      <dgm:prSet/>
      <dgm:spPr/>
      <dgm:t>
        <a:bodyPr/>
        <a:lstStyle/>
        <a:p>
          <a:endParaRPr lang="cs-CZ"/>
        </a:p>
      </dgm:t>
    </dgm:pt>
    <dgm:pt modelId="{53213F30-9AF4-47EB-8217-4DAAAC4060EB}" type="pres">
      <dgm:prSet presAssocID="{A5D698D9-38A2-4AC3-8846-95EC80DA8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7262CCA-333C-4EFF-8A08-F5E2EBC7826E}" type="pres">
      <dgm:prSet presAssocID="{A330ADA8-7613-4AE5-863E-129C819B893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D2F647-0B72-4114-9C65-C4B9777C8477}" type="pres">
      <dgm:prSet presAssocID="{753D608B-1C2D-4481-8533-BF06F312081D}" presName="spacer" presStyleCnt="0"/>
      <dgm:spPr/>
    </dgm:pt>
    <dgm:pt modelId="{B9B5B63E-537A-4F66-96F9-68BFD4D182E0}" type="pres">
      <dgm:prSet presAssocID="{3ED52222-4911-4611-9E5E-CBA7D95954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88B0EB-9787-4962-B210-4E22A65508AA}" srcId="{A5D698D9-38A2-4AC3-8846-95EC80DA8523}" destId="{3ED52222-4911-4611-9E5E-CBA7D95954AF}" srcOrd="1" destOrd="0" parTransId="{5078BF10-18DB-4A41-8065-8B729F9E3BC3}" sibTransId="{FCAB4804-5E1E-46FF-A5D0-A835C71CFF2D}"/>
    <dgm:cxn modelId="{681C3737-0513-4D69-95BA-98C0C62BCED6}" type="presOf" srcId="{3ED52222-4911-4611-9E5E-CBA7D95954AF}" destId="{B9B5B63E-537A-4F66-96F9-68BFD4D182E0}" srcOrd="0" destOrd="0" presId="urn:microsoft.com/office/officeart/2005/8/layout/vList2"/>
    <dgm:cxn modelId="{CE9BBAF8-BBDD-4A53-B152-3EB19A8993B7}" type="presOf" srcId="{A330ADA8-7613-4AE5-863E-129C819B8930}" destId="{07262CCA-333C-4EFF-8A08-F5E2EBC7826E}" srcOrd="0" destOrd="0" presId="urn:microsoft.com/office/officeart/2005/8/layout/vList2"/>
    <dgm:cxn modelId="{C96A4386-F1DB-4498-97E2-66407DFDB25C}" type="presOf" srcId="{A5D698D9-38A2-4AC3-8846-95EC80DA8523}" destId="{53213F30-9AF4-47EB-8217-4DAAAC4060EB}" srcOrd="0" destOrd="0" presId="urn:microsoft.com/office/officeart/2005/8/layout/vList2"/>
    <dgm:cxn modelId="{BBF715E4-3049-4639-B217-BC6997B04671}" srcId="{A5D698D9-38A2-4AC3-8846-95EC80DA8523}" destId="{A330ADA8-7613-4AE5-863E-129C819B8930}" srcOrd="0" destOrd="0" parTransId="{45395B6F-566D-4727-8438-E5CDEDFF7CA2}" sibTransId="{753D608B-1C2D-4481-8533-BF06F312081D}"/>
    <dgm:cxn modelId="{5D802CF6-A037-4440-B003-F8DD669644C9}" type="presParOf" srcId="{53213F30-9AF4-47EB-8217-4DAAAC4060EB}" destId="{07262CCA-333C-4EFF-8A08-F5E2EBC7826E}" srcOrd="0" destOrd="0" presId="urn:microsoft.com/office/officeart/2005/8/layout/vList2"/>
    <dgm:cxn modelId="{835450EB-6377-46D0-A787-7D54BD683B96}" type="presParOf" srcId="{53213F30-9AF4-47EB-8217-4DAAAC4060EB}" destId="{0AD2F647-0B72-4114-9C65-C4B9777C8477}" srcOrd="1" destOrd="0" presId="urn:microsoft.com/office/officeart/2005/8/layout/vList2"/>
    <dgm:cxn modelId="{2E7E9400-7282-46BD-987B-E42EBBE94A4D}" type="presParOf" srcId="{53213F30-9AF4-47EB-8217-4DAAAC4060EB}" destId="{B9B5B63E-537A-4F66-96F9-68BFD4D182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62CCA-333C-4EFF-8A08-F5E2EBC7826E}">
      <dsp:nvSpPr>
        <dsp:cNvPr id="0" name=""/>
        <dsp:cNvSpPr/>
      </dsp:nvSpPr>
      <dsp:spPr>
        <a:xfrm>
          <a:off x="0" y="326998"/>
          <a:ext cx="3166815" cy="16380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Modře vybarvená pole – nutno vyplnit, jinak lze záznam uložit jen jako rozpracovaný. Pokud je pole vyplněno a stále svítí modře – podívat se do nápovědy pod polem nebo najet myší na vykřičník ve žlutém trojúhelníku – objeví se vysvětlující text.</a:t>
          </a:r>
          <a:endParaRPr lang="cs-CZ" sz="1400" kern="1200" dirty="0"/>
        </a:p>
      </dsp:txBody>
      <dsp:txXfrm>
        <a:off x="79961" y="406959"/>
        <a:ext cx="3006893" cy="1478078"/>
      </dsp:txXfrm>
    </dsp:sp>
    <dsp:sp modelId="{B9B5B63E-537A-4F66-96F9-68BFD4D182E0}">
      <dsp:nvSpPr>
        <dsp:cNvPr id="0" name=""/>
        <dsp:cNvSpPr/>
      </dsp:nvSpPr>
      <dsp:spPr>
        <a:xfrm>
          <a:off x="0" y="2005319"/>
          <a:ext cx="3166815" cy="16380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Žlutě vybarvená pole jsou pole doporučená, někdy jejich hodnotu ani neznáme – pokud ano, vyplnit. Pokud ne, nevadí, záznam by se měl dát uložit i tak.</a:t>
          </a:r>
          <a:endParaRPr lang="cs-CZ" sz="1400" kern="1200" dirty="0"/>
        </a:p>
      </dsp:txBody>
      <dsp:txXfrm>
        <a:off x="79961" y="2085280"/>
        <a:ext cx="3006893" cy="1478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B3218-86F8-4620-BD72-3B5549C5831B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067BA-E6D3-4DD7-B2D9-7518C4CB3D9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66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5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98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67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819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4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43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34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4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76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2447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83743-0492-4141-ADFF-D32FF885EECA}" type="datetimeFigureOut">
              <a:rPr lang="cs-CZ" smtClean="0"/>
              <a:t>26.9.2019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16252-6767-4613-B297-B839D88DFC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90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i.cuni.cz/prehled/abecedne.php?lang=cs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cs-CZ" b="1" dirty="0" smtClean="0"/>
              <a:t>Vkládání záznamů do databáze OBD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b="1" dirty="0" smtClean="0">
                <a:solidFill>
                  <a:schemeClr val="tx1"/>
                </a:solidFill>
              </a:rPr>
              <a:t>OBD = Osobní bibliografická databáze </a:t>
            </a:r>
            <a:r>
              <a:rPr lang="cs-CZ" sz="4400" dirty="0" smtClean="0">
                <a:solidFill>
                  <a:schemeClr val="tx1"/>
                </a:solidFill>
              </a:rPr>
              <a:t>-  systém pro centralizovaný sběr, správu a vyhodnocování výsledků vědecko-výzkumných aktivit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06529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362274"/>
          </a:xfr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sz="3600" dirty="0" smtClean="0"/>
              <a:t>Základní formulář záznamu:</a:t>
            </a:r>
            <a:br>
              <a:rPr lang="cs-CZ" sz="3600" dirty="0" smtClean="0"/>
            </a:br>
            <a:r>
              <a:rPr lang="cs-CZ" sz="3600" dirty="0" smtClean="0"/>
              <a:t>vyžaduje vyplnění povinných polí (červeně svítící)</a:t>
            </a:r>
            <a:br>
              <a:rPr lang="cs-CZ" sz="3600" dirty="0" smtClean="0"/>
            </a:br>
            <a:r>
              <a:rPr lang="cs-CZ" sz="3600" dirty="0" smtClean="0">
                <a:solidFill>
                  <a:schemeClr val="bg1"/>
                </a:solidFill>
              </a:rPr>
              <a:t>Rok vydání(uplatnění) – zapisuje se rok, kdy publikace vyšla, nikoli datum založení záznamu</a:t>
            </a: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1"/>
            <a:ext cx="8280920" cy="384568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Pozor na duplicity </a:t>
            </a:r>
            <a:r>
              <a:rPr lang="cs-CZ" sz="3600" dirty="0" smtClean="0"/>
              <a:t>– pokud již byl výsledek s daným titulem zapsán nebo do OBD importován např. z WOS, systém na něj upozorní = nezakládat takový záznam znovu, ale převzít existující a ten doplnit či upravit</a:t>
            </a:r>
            <a:endParaRPr lang="cs-CZ" sz="3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1526"/>
            <a:ext cx="8208912" cy="320196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0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vyplnit základní formulář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dirty="0" smtClean="0"/>
              <a:t>Jak vyplnit základní formulář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506916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z="1800" dirty="0" smtClean="0">
                <a:solidFill>
                  <a:schemeClr val="bg1"/>
                </a:solidFill>
              </a:rPr>
              <a:t>Titul = titul publikovaného příspěvku (článek, kapitola v knize apod.)</a:t>
            </a:r>
          </a:p>
          <a:p>
            <a:pPr>
              <a:defRPr/>
            </a:pPr>
            <a:r>
              <a:rPr lang="cs-CZ" sz="1800" dirty="0" smtClean="0">
                <a:solidFill>
                  <a:schemeClr val="bg1"/>
                </a:solidFill>
              </a:rPr>
              <a:t>Používejte rozbalovací seznamy a číselníky</a:t>
            </a:r>
          </a:p>
          <a:p>
            <a:pPr>
              <a:defRPr/>
            </a:pPr>
            <a:r>
              <a:rPr lang="cs-CZ" sz="1800" dirty="0" smtClean="0">
                <a:solidFill>
                  <a:schemeClr val="bg1"/>
                </a:solidFill>
              </a:rPr>
              <a:t>V číselníku vyberte příslušný druh výsledku a jeho poddruh – příklad článek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2781300"/>
            <a:ext cx="7777162" cy="3816350"/>
          </a:xfrm>
          <a:prstGeom prst="rect">
            <a:avLst/>
          </a:prstGeom>
          <a:ln w="19050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TextovéPole 5"/>
          <p:cNvSpPr txBox="1"/>
          <p:nvPr/>
        </p:nvSpPr>
        <p:spPr>
          <a:xfrm>
            <a:off x="539750" y="5805488"/>
            <a:ext cx="4032250" cy="6461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Je-li vše v pořádku, dole na stránce stiskněte „Založit nový záznam“</a:t>
            </a:r>
          </a:p>
        </p:txBody>
      </p:sp>
    </p:spTree>
    <p:extLst>
      <p:ext uri="{BB962C8B-B14F-4D97-AF65-F5344CB8AC3E}">
        <p14:creationId xmlns:p14="http://schemas.microsoft.com/office/powerpoint/2010/main" val="29256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Vyplnění dalších polí formuláře, potřebných k uložení záznamu</a:t>
            </a:r>
            <a:endParaRPr lang="cs-CZ" sz="3200" dirty="0"/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207375" cy="499164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79210173"/>
              </p:ext>
            </p:extLst>
          </p:nvPr>
        </p:nvGraphicFramePr>
        <p:xfrm>
          <a:off x="5436095" y="2420888"/>
          <a:ext cx="3166815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28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Spravující pracoviště</a:t>
            </a:r>
            <a:endParaRPr lang="cs-CZ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260648"/>
            <a:ext cx="8281168" cy="936104"/>
          </a:xfrm>
          <a:prstGeom prst="rect">
            <a:avLst/>
          </a:prstGeo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</a:rPr>
              <a:t>Spravující pracoviště </a:t>
            </a:r>
            <a:r>
              <a:rPr lang="cs-CZ" sz="3200" dirty="0" smtClean="0"/>
              <a:t>– vybírá se z rolovacího menu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rcRect r="42886" b="30870"/>
          <a:stretch>
            <a:fillRect/>
          </a:stretch>
        </p:blipFill>
        <p:spPr bwMode="auto">
          <a:xfrm>
            <a:off x="467544" y="1412876"/>
            <a:ext cx="8245324" cy="381892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2"/>
          <p:cNvSpPr txBox="1">
            <a:spLocks noChangeArrowheads="1"/>
          </p:cNvSpPr>
          <p:nvPr/>
        </p:nvSpPr>
        <p:spPr bwMode="auto">
          <a:xfrm>
            <a:off x="467544" y="5451089"/>
            <a:ext cx="8190076" cy="369888"/>
          </a:xfrm>
          <a:prstGeom prst="rect">
            <a:avLst/>
          </a:prstGeom>
          <a:solidFill>
            <a:schemeClr val="accent2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dirty="0">
                <a:latin typeface="+mj-lt"/>
              </a:rPr>
              <a:t>Doktorandi</a:t>
            </a:r>
            <a:r>
              <a:rPr lang="cs-CZ" dirty="0"/>
              <a:t> by měli uvádět FHS - Oddělení doktorských studií</a:t>
            </a:r>
          </a:p>
        </p:txBody>
      </p:sp>
    </p:spTree>
    <p:extLst>
      <p:ext uri="{BB962C8B-B14F-4D97-AF65-F5344CB8AC3E}">
        <p14:creationId xmlns:p14="http://schemas.microsoft.com/office/powerpoint/2010/main" val="42281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 rotWithShape="1">
          <a:blip r:embed="rId2"/>
          <a:srcRect t="6668" r="10881" b="6668"/>
          <a:stretch/>
        </p:blipFill>
        <p:spPr bwMode="auto">
          <a:xfrm>
            <a:off x="468313" y="1341438"/>
            <a:ext cx="8154987" cy="50879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</p:pic>
      <p:sp>
        <p:nvSpPr>
          <p:cNvPr id="4" name="Nadpis 4"/>
          <p:cNvSpPr txBox="1">
            <a:spLocks/>
          </p:cNvSpPr>
          <p:nvPr/>
        </p:nvSpPr>
        <p:spPr>
          <a:xfrm>
            <a:off x="457200" y="274638"/>
            <a:ext cx="816610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mtClean="0"/>
              <a:t>Autoři</a:t>
            </a:r>
            <a:endParaRPr lang="cs-CZ" dirty="0"/>
          </a:p>
        </p:txBody>
      </p:sp>
      <p:sp>
        <p:nvSpPr>
          <p:cNvPr id="5" name="TextovéPole 1"/>
          <p:cNvSpPr txBox="1">
            <a:spLocks noChangeArrowheads="1"/>
          </p:cNvSpPr>
          <p:nvPr/>
        </p:nvSpPr>
        <p:spPr bwMode="auto">
          <a:xfrm>
            <a:off x="468313" y="5229225"/>
            <a:ext cx="8207375" cy="120015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b="1" dirty="0">
                <a:latin typeface="+mj-lt"/>
              </a:rPr>
              <a:t>Autor – vybírat z číselníku</a:t>
            </a:r>
            <a:r>
              <a:rPr lang="cs-CZ" dirty="0">
                <a:latin typeface="+mj-lt"/>
              </a:rPr>
              <a:t>. Buď kliknout na číselník a pak vepsat jméno nebo nejdřív vepsat jméno a pak kliknout na číselník (modrobílý čtvereček vedle pole s příjmením). </a:t>
            </a:r>
            <a:r>
              <a:rPr lang="cs-CZ" b="1" dirty="0">
                <a:latin typeface="+mj-lt"/>
              </a:rPr>
              <a:t>Aby se do RIV mohlo vykazovat za FHS, musí být autor interní (t. j. má </a:t>
            </a:r>
            <a:r>
              <a:rPr lang="cs-CZ" b="1" dirty="0" smtClean="0">
                <a:latin typeface="+mj-lt"/>
              </a:rPr>
              <a:t>či měl v roce vydání publikace k</a:t>
            </a:r>
            <a:r>
              <a:rPr lang="cs-CZ" b="1" dirty="0">
                <a:latin typeface="+mj-lt"/>
              </a:rPr>
              <a:t> fakultě pracovní nebo studijní vztah)</a:t>
            </a:r>
            <a:r>
              <a:rPr lang="cs-CZ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16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cs-CZ" dirty="0" smtClean="0"/>
              <a:t>Zatržení políčka pro RIV</a:t>
            </a:r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1" y="1628800"/>
            <a:ext cx="8170746" cy="338080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05711" y="5229200"/>
            <a:ext cx="8364836" cy="12003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Zatržením pole pro RIV před konkrétní afiliací autora označuje, že výsledek má být odeslán do rejstříku informací o výsledcích výzkumu a vývoje (RIV) a také za jaké pracoviště. Svítí-li za </a:t>
            </a:r>
            <a:r>
              <a:rPr lang="cs-CZ" b="1" dirty="0" err="1" smtClean="0"/>
              <a:t>zatržítkem</a:t>
            </a:r>
            <a:r>
              <a:rPr lang="cs-CZ" b="1" dirty="0" smtClean="0"/>
              <a:t> žlutá výstraha, znamená to, že není uvedeno financování, související s danou institucí.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2523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39552" y="332657"/>
            <a:ext cx="8208912" cy="626469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1600" b="1" dirty="0"/>
              <a:t>Výsledky posílané do RIV. </a:t>
            </a:r>
          </a:p>
          <a:p>
            <a:pPr>
              <a:defRPr/>
            </a:pPr>
            <a:endParaRPr lang="cs-CZ" altLang="cs-CZ" sz="1600" b="1" dirty="0"/>
          </a:p>
          <a:p>
            <a:pPr>
              <a:defRPr/>
            </a:pPr>
            <a:r>
              <a:rPr lang="cs-CZ" altLang="cs-CZ" sz="1600" b="1" dirty="0"/>
              <a:t>Články – </a:t>
            </a:r>
            <a:r>
              <a:rPr lang="cs-CZ" altLang="cs-CZ" sz="1600" b="1" dirty="0">
                <a:solidFill>
                  <a:schemeClr val="bg1"/>
                </a:solidFill>
              </a:rPr>
              <a:t>typ J </a:t>
            </a:r>
            <a:r>
              <a:rPr lang="cs-CZ" altLang="cs-CZ" sz="1600" b="1" dirty="0"/>
              <a:t>= recenzovaný odborný článek v odborném časopise, vydávaný v tištěné či elektronické podobě</a:t>
            </a:r>
          </a:p>
          <a:p>
            <a:pPr>
              <a:defRPr/>
            </a:pPr>
            <a:endParaRPr lang="cs-CZ" altLang="cs-CZ" sz="1600" b="1" dirty="0"/>
          </a:p>
          <a:p>
            <a:pPr>
              <a:defRPr/>
            </a:pPr>
            <a:r>
              <a:rPr lang="cs-CZ" altLang="cs-CZ" sz="1600" b="1" dirty="0" err="1">
                <a:solidFill>
                  <a:schemeClr val="bg1"/>
                </a:solidFill>
              </a:rPr>
              <a:t>Jimp</a:t>
            </a:r>
            <a:r>
              <a:rPr lang="cs-CZ" altLang="cs-CZ" sz="1600" dirty="0"/>
              <a:t>  - původní/přehledový článek  v odborném periodiku, obsažený  v databázi WOS (Web </a:t>
            </a:r>
            <a:r>
              <a:rPr lang="cs-CZ" altLang="cs-CZ" sz="1600" dirty="0" err="1"/>
              <a:t>of</a:t>
            </a:r>
            <a:r>
              <a:rPr lang="cs-CZ" altLang="cs-CZ" sz="1600" dirty="0"/>
              <a:t> Science) s příznakem </a:t>
            </a:r>
            <a:r>
              <a:rPr lang="cs-CZ" altLang="cs-CZ" sz="1600" dirty="0" err="1"/>
              <a:t>Article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Review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Letter</a:t>
            </a:r>
            <a:r>
              <a:rPr lang="cs-CZ" altLang="cs-CZ" sz="1600" dirty="0"/>
              <a:t> či </a:t>
            </a:r>
            <a:r>
              <a:rPr lang="cs-CZ" altLang="cs-CZ" sz="1600" dirty="0" err="1"/>
              <a:t>Proceedings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Paper</a:t>
            </a:r>
            <a:endParaRPr lang="cs-CZ" altLang="cs-CZ" sz="1600" dirty="0"/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 err="1">
                <a:solidFill>
                  <a:schemeClr val="bg1"/>
                </a:solidFill>
              </a:rPr>
              <a:t>Jsc</a:t>
            </a:r>
            <a:r>
              <a:rPr lang="cs-CZ" altLang="cs-CZ" sz="1600" dirty="0"/>
              <a:t> - původní/přehledový článek  v odborném periodiku, obsažený  v databázi SCOPUS s příznakem </a:t>
            </a:r>
            <a:r>
              <a:rPr lang="cs-CZ" altLang="cs-CZ" sz="1600" dirty="0" err="1"/>
              <a:t>Article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Review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Letter</a:t>
            </a:r>
            <a:r>
              <a:rPr lang="cs-CZ" altLang="cs-CZ" sz="1600" dirty="0"/>
              <a:t> či </a:t>
            </a:r>
            <a:r>
              <a:rPr lang="cs-CZ" altLang="cs-CZ" sz="1600" dirty="0" err="1"/>
              <a:t>Conference</a:t>
            </a:r>
            <a:r>
              <a:rPr lang="cs-CZ" altLang="cs-CZ" sz="1600" dirty="0"/>
              <a:t> </a:t>
            </a:r>
            <a:r>
              <a:rPr lang="cs-CZ" altLang="cs-CZ" sz="1600" dirty="0" err="1"/>
              <a:t>Paper</a:t>
            </a:r>
            <a:endParaRPr lang="cs-CZ" altLang="cs-CZ" sz="1600" dirty="0"/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 err="1" smtClean="0">
                <a:solidFill>
                  <a:schemeClr val="bg1"/>
                </a:solidFill>
              </a:rPr>
              <a:t>Jost</a:t>
            </a:r>
            <a:r>
              <a:rPr lang="cs-CZ" altLang="cs-CZ" sz="1600" dirty="0" smtClean="0">
                <a:solidFill>
                  <a:schemeClr val="bg1"/>
                </a:solidFill>
              </a:rPr>
              <a:t> </a:t>
            </a:r>
            <a:r>
              <a:rPr lang="cs-CZ" altLang="cs-CZ" sz="1600" dirty="0"/>
              <a:t>- původní/přehledový článek  v odborném </a:t>
            </a:r>
            <a:r>
              <a:rPr lang="cs-CZ" altLang="cs-CZ" sz="1600" dirty="0" smtClean="0"/>
              <a:t>časopise, který není indexovaný ani ve WOS, ani ve SCOPUS</a:t>
            </a:r>
            <a:endParaRPr lang="cs-CZ" altLang="cs-CZ" sz="1600" dirty="0"/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 smtClean="0">
                <a:solidFill>
                  <a:schemeClr val="bg1"/>
                </a:solidFill>
              </a:rPr>
              <a:t>Za </a:t>
            </a:r>
            <a:r>
              <a:rPr lang="cs-CZ" altLang="cs-CZ" sz="1600" dirty="0">
                <a:solidFill>
                  <a:schemeClr val="bg1"/>
                </a:solidFill>
              </a:rPr>
              <a:t>odborný článek se nepovažují abstrakta ani </a:t>
            </a:r>
            <a:r>
              <a:rPr lang="cs-CZ" altLang="cs-CZ" sz="1600" dirty="0" smtClean="0">
                <a:solidFill>
                  <a:schemeClr val="bg1"/>
                </a:solidFill>
              </a:rPr>
              <a:t>recenze v kratším rozsahu než jsou 2 strany.</a:t>
            </a:r>
            <a:endParaRPr lang="cs-CZ" altLang="cs-CZ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/>
              <a:t>Články ve sborníku – </a:t>
            </a:r>
            <a:r>
              <a:rPr lang="cs-CZ" altLang="cs-CZ" sz="1600" b="1" dirty="0">
                <a:solidFill>
                  <a:schemeClr val="bg1"/>
                </a:solidFill>
              </a:rPr>
              <a:t>typ D </a:t>
            </a:r>
            <a:r>
              <a:rPr lang="cs-CZ" altLang="cs-CZ" sz="1600" dirty="0"/>
              <a:t>– za sborník se považuje recenzovaná neperiodická publikace, vydaná u </a:t>
            </a:r>
            <a:r>
              <a:rPr lang="cs-CZ" altLang="cs-CZ" sz="1600" dirty="0" smtClean="0"/>
              <a:t>příležitosti </a:t>
            </a:r>
            <a:r>
              <a:rPr lang="cs-CZ" altLang="cs-CZ" sz="1600" dirty="0"/>
              <a:t>pořádané konference, semináře nebo sympozia. Obsahuje samostatné stati různých autorů, které mají společný prvek nebo příbuzné téma Má přiděleno ISSN a současně ISBN nebo jen ISBN. </a:t>
            </a:r>
            <a:r>
              <a:rPr lang="cs-CZ" altLang="cs-CZ" sz="1600" dirty="0" smtClean="0"/>
              <a:t>Dosud </a:t>
            </a:r>
            <a:r>
              <a:rPr lang="cs-CZ" altLang="cs-CZ" sz="1600" dirty="0"/>
              <a:t>byly hodnoceny pouze sborníky evidované v databázích SCOPUS a WOS.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b="1" dirty="0"/>
              <a:t>Odborné vědecké publikace </a:t>
            </a:r>
            <a:r>
              <a:rPr lang="cs-CZ" altLang="cs-CZ" sz="1600" dirty="0"/>
              <a:t>(</a:t>
            </a:r>
            <a:r>
              <a:rPr lang="cs-CZ" altLang="cs-CZ" sz="1600" b="1" dirty="0">
                <a:solidFill>
                  <a:schemeClr val="bg1"/>
                </a:solidFill>
              </a:rPr>
              <a:t>typ B</a:t>
            </a:r>
            <a:r>
              <a:rPr lang="cs-CZ" altLang="cs-CZ" sz="1600" dirty="0"/>
              <a:t>) a </a:t>
            </a:r>
            <a:r>
              <a:rPr lang="cs-CZ" altLang="cs-CZ" sz="1600" b="1" dirty="0"/>
              <a:t>kapitoly v odborných knihách </a:t>
            </a:r>
            <a:r>
              <a:rPr lang="cs-CZ" altLang="cs-CZ" sz="1600" dirty="0"/>
              <a:t>(</a:t>
            </a:r>
            <a:r>
              <a:rPr lang="cs-CZ" altLang="cs-CZ" sz="1600" b="1" dirty="0">
                <a:solidFill>
                  <a:schemeClr val="bg1"/>
                </a:solidFill>
              </a:rPr>
              <a:t>typ C</a:t>
            </a:r>
            <a:r>
              <a:rPr lang="cs-CZ" altLang="cs-CZ" sz="1600" dirty="0" smtClean="0"/>
              <a:t>)</a:t>
            </a:r>
          </a:p>
          <a:p>
            <a:pPr>
              <a:defRPr/>
            </a:pPr>
            <a:endParaRPr lang="cs-CZ" altLang="cs-CZ" sz="1600" dirty="0"/>
          </a:p>
          <a:p>
            <a:pPr>
              <a:defRPr/>
            </a:pPr>
            <a:r>
              <a:rPr lang="cs-CZ" altLang="cs-CZ" sz="1600" dirty="0"/>
              <a:t>Podrobnější specifikace – </a:t>
            </a:r>
            <a:r>
              <a:rPr lang="cs-CZ" altLang="cs-CZ" sz="1600" dirty="0">
                <a:solidFill>
                  <a:srgbClr val="0066FF"/>
                </a:solidFill>
              </a:rPr>
              <a:t>viz. www.vyzkum.cz </a:t>
            </a:r>
            <a:endParaRPr lang="cs-CZ" altLang="cs-CZ" dirty="0"/>
          </a:p>
          <a:p>
            <a:pPr>
              <a:defRPr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739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Přidání autora či více autorů</a:t>
            </a:r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 rotWithShape="1">
          <a:blip r:embed="rId2"/>
          <a:srcRect t="3778" b="3111"/>
          <a:stretch/>
        </p:blipFill>
        <p:spPr bwMode="auto">
          <a:xfrm>
            <a:off x="342900" y="1268413"/>
            <a:ext cx="8496300" cy="51419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468313" y="2636838"/>
            <a:ext cx="1079500" cy="612775"/>
          </a:xfrm>
          <a:prstGeom prst="wedgeRectCallout">
            <a:avLst>
              <a:gd name="adj1" fmla="val -31415"/>
              <a:gd name="adj2" fmla="val 1047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>
                <a:solidFill>
                  <a:schemeClr val="bg1"/>
                </a:solidFill>
              </a:rPr>
              <a:t>Umožňuje přesun</a:t>
            </a:r>
            <a:r>
              <a:rPr lang="cs-CZ" sz="1200" b="1" dirty="0">
                <a:solidFill>
                  <a:schemeClr val="bg1"/>
                </a:solidFill>
              </a:rPr>
              <a:t> pozice </a:t>
            </a:r>
            <a:r>
              <a:rPr lang="cs-CZ" sz="1200" dirty="0">
                <a:solidFill>
                  <a:schemeClr val="bg1"/>
                </a:solidFill>
              </a:rPr>
              <a:t>autora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342900" y="274638"/>
            <a:ext cx="8496300" cy="7778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Přidání autora či více autorů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5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879106"/>
            <a:ext cx="7935704" cy="53553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dirty="0"/>
              <a:t>V případě většího počtu autorů by se měli </a:t>
            </a:r>
            <a:r>
              <a:rPr lang="cs-CZ" b="1" dirty="0" smtClean="0"/>
              <a:t>uvádět </a:t>
            </a:r>
            <a:r>
              <a:rPr lang="cs-CZ" b="1" dirty="0"/>
              <a:t>jmenovitě všichni </a:t>
            </a:r>
            <a:r>
              <a:rPr lang="cs-CZ" dirty="0"/>
              <a:t>(pokud jich není opravdu velké množství).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Autory z UK či FN vždy vybírat z číselníku! </a:t>
            </a:r>
            <a:r>
              <a:rPr lang="cs-CZ" dirty="0"/>
              <a:t>(modrobílý čtvereček za polem s příjmením).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Číselník obsahuje i některé externí a zahraniční instituce </a:t>
            </a:r>
            <a:r>
              <a:rPr lang="cs-CZ" dirty="0"/>
              <a:t>– při kliknutí na číselník za polem s pracovištěm se v tabulce vybere stát a následně se zobrazí pracoviště uvedená v číselníku. Pokud zde pracoviště externího či zahraničního autora není,  stačí vyplnit příjmení a jméno, neznáme-li křestní jméno, stačí iniciála bez tečky</a:t>
            </a:r>
            <a:r>
              <a:rPr lang="cs-CZ" dirty="0" smtClean="0"/>
              <a:t>. Stát, kde autor působí, by však uveden být měl.</a:t>
            </a:r>
            <a:endParaRPr lang="cs-CZ" dirty="0"/>
          </a:p>
          <a:p>
            <a:pPr>
              <a:defRPr/>
            </a:pPr>
            <a:r>
              <a:rPr lang="cs-CZ" dirty="0"/>
              <a:t> </a:t>
            </a:r>
          </a:p>
          <a:p>
            <a:pPr>
              <a:defRPr/>
            </a:pPr>
            <a:r>
              <a:rPr lang="cs-CZ" b="1" dirty="0"/>
              <a:t>Možnost přidat pole pro více autorů najednou </a:t>
            </a:r>
            <a:r>
              <a:rPr lang="cs-CZ" dirty="0"/>
              <a:t>(pole přidat více autorů najednou) -  aby se nemusel přidávat řádek po řádku, vygeneruje se  libovolné množství polí.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Možnost nastavení vlastního autorského kolektivu – pokud se má opakovat u vícero publikovaných výsledků. 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Celkový počet autorů (článku, kapitoly, knihy) – modré pole – povinný údaj.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/>
              <a:t>Jak začít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cs-CZ" dirty="0"/>
              <a:t>Vstup do databáze ze stránek FHS UK: </a:t>
            </a: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nebo si uložte adresu: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https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://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login-veda.is.cuni.cz/idp/Authn/UserPassword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dirty="0"/>
              <a:t>Doporučujeme prohlížeče </a:t>
            </a:r>
            <a:r>
              <a:rPr lang="cs-CZ" b="1" dirty="0"/>
              <a:t>Chrome</a:t>
            </a:r>
            <a:r>
              <a:rPr lang="cs-CZ" dirty="0"/>
              <a:t> nebo </a:t>
            </a:r>
            <a:r>
              <a:rPr lang="cs-CZ" b="1" dirty="0" err="1"/>
              <a:t>Firefox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7272338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2"/>
          <p:cNvPicPr>
            <a:picLocks noChangeAspect="1"/>
          </p:cNvPicPr>
          <p:nvPr/>
        </p:nvPicPr>
        <p:blipFill rotWithShape="1">
          <a:blip r:embed="rId2"/>
          <a:srcRect t="16615"/>
          <a:stretch/>
        </p:blipFill>
        <p:spPr bwMode="auto">
          <a:xfrm>
            <a:off x="517525" y="1125538"/>
            <a:ext cx="7993063" cy="282098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leva 8"/>
          <p:cNvSpPr/>
          <p:nvPr/>
        </p:nvSpPr>
        <p:spPr>
          <a:xfrm>
            <a:off x="7092950" y="3181350"/>
            <a:ext cx="647700" cy="103188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268538" y="3181350"/>
            <a:ext cx="1079500" cy="10318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517525" y="274638"/>
            <a:ext cx="8169275" cy="70643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4000" dirty="0" smtClean="0"/>
              <a:t>Význam červených a černých křížků</a:t>
            </a:r>
            <a:endParaRPr lang="cs-CZ" sz="4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17525" y="4221163"/>
            <a:ext cx="7993063" cy="175432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Červený</a:t>
            </a:r>
            <a:r>
              <a:rPr lang="cs-CZ" dirty="0"/>
              <a:t> křížek za příjmením ruší afiliaci k </a:t>
            </a:r>
            <a:r>
              <a:rPr lang="cs-CZ" dirty="0" smtClean="0"/>
              <a:t>UK </a:t>
            </a:r>
            <a:r>
              <a:rPr lang="cs-CZ" dirty="0"/>
              <a:t>– mizí přidělené číslo z číselníku. </a:t>
            </a:r>
            <a:r>
              <a:rPr lang="cs-CZ" b="1" dirty="0"/>
              <a:t>Černý</a:t>
            </a:r>
            <a:r>
              <a:rPr lang="cs-CZ" dirty="0"/>
              <a:t> křížek za pracovištěm ruší vztah publikovaného výsledku k určitému pracovišti.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Zaškrtnutí políčka RIV před pracovištěm – určuje, za jaké pracoviště se </a:t>
            </a:r>
            <a:r>
              <a:rPr lang="cs-CZ" dirty="0" smtClean="0"/>
              <a:t>výsledek má odeslat do RIV. </a:t>
            </a:r>
            <a:r>
              <a:rPr lang="cs-CZ" b="1" dirty="0"/>
              <a:t>Vykazovat do RIV za FHS může jen ten, kdo k ní </a:t>
            </a:r>
            <a:r>
              <a:rPr lang="cs-CZ" b="1" dirty="0" smtClean="0"/>
              <a:t>má/měl </a:t>
            </a:r>
            <a:r>
              <a:rPr lang="cs-CZ" b="1" dirty="0"/>
              <a:t>pracovně-právní vztah nebo </a:t>
            </a:r>
            <a:r>
              <a:rPr lang="cs-CZ" b="1" dirty="0" smtClean="0"/>
              <a:t>je/byl </a:t>
            </a:r>
            <a:r>
              <a:rPr lang="cs-CZ" b="1" dirty="0"/>
              <a:t>studentem </a:t>
            </a:r>
            <a:r>
              <a:rPr lang="cs-CZ" b="1" dirty="0" smtClean="0"/>
              <a:t>v</a:t>
            </a:r>
            <a:r>
              <a:rPr lang="cs-CZ" b="1" dirty="0"/>
              <a:t> roce, kdy daná publikace vyšla.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4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8313" y="188913"/>
            <a:ext cx="8229600" cy="92233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mtClean="0"/>
              <a:t>Financování</a:t>
            </a:r>
            <a:endParaRPr lang="cs-CZ" dirty="0"/>
          </a:p>
        </p:txBody>
      </p:sp>
      <p:pic>
        <p:nvPicPr>
          <p:cNvPr id="3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260475"/>
            <a:ext cx="8207375" cy="44005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</p:pic>
      <p:sp>
        <p:nvSpPr>
          <p:cNvPr id="4" name="Obdélníkový popisek 3"/>
          <p:cNvSpPr/>
          <p:nvPr/>
        </p:nvSpPr>
        <p:spPr>
          <a:xfrm>
            <a:off x="2020888" y="4868863"/>
            <a:ext cx="2016125" cy="596900"/>
          </a:xfrm>
          <a:prstGeom prst="wedgeRectCallout">
            <a:avLst>
              <a:gd name="adj1" fmla="val -86971"/>
              <a:gd name="adj2" fmla="val 1899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>
                <a:solidFill>
                  <a:schemeClr val="bg1"/>
                </a:solidFill>
              </a:rPr>
              <a:t>Výběr</a:t>
            </a:r>
            <a:r>
              <a:rPr lang="cs-CZ" dirty="0">
                <a:solidFill>
                  <a:schemeClr val="bg1"/>
                </a:solidFill>
              </a:rPr>
              <a:t> přes číselník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68313" y="5876925"/>
            <a:ext cx="8280400" cy="64633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 smtClean="0"/>
              <a:t>Aby </a:t>
            </a:r>
            <a:r>
              <a:rPr lang="cs-CZ" b="1" dirty="0"/>
              <a:t>mohl jít výsledek do RIV, musí být uvedeno financování</a:t>
            </a:r>
            <a:r>
              <a:rPr lang="cs-CZ" dirty="0" smtClean="0"/>
              <a:t>. </a:t>
            </a:r>
            <a:r>
              <a:rPr lang="cs-CZ" dirty="0" smtClean="0">
                <a:solidFill>
                  <a:schemeClr val="bg1"/>
                </a:solidFill>
              </a:rPr>
              <a:t>Financování zadané do OBD musí souhlasit s financováním uvedeným v publikaci.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0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404664"/>
            <a:ext cx="8229600" cy="590406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sz="2400" dirty="0" smtClean="0"/>
              <a:t>Financování lze zadávat pouze </a:t>
            </a:r>
            <a:r>
              <a:rPr lang="cs-CZ" sz="2400" b="1" dirty="0" smtClean="0"/>
              <a:t>přes číselník</a:t>
            </a:r>
            <a:r>
              <a:rPr lang="cs-CZ" sz="2400" dirty="0" smtClean="0"/>
              <a:t>.</a:t>
            </a:r>
            <a:endParaRPr lang="cs-CZ" sz="2400" b="1" dirty="0" smtClean="0"/>
          </a:p>
          <a:p>
            <a:pPr marL="0" indent="0">
              <a:buNone/>
              <a:defRPr/>
            </a:pPr>
            <a:r>
              <a:rPr lang="cs-CZ" sz="2400" dirty="0" smtClean="0"/>
              <a:t>V číselníku lze </a:t>
            </a:r>
            <a:r>
              <a:rPr lang="cs-CZ" sz="2400" b="1" dirty="0" smtClean="0"/>
              <a:t>vyhledávat podle různých filtrů</a:t>
            </a:r>
            <a:r>
              <a:rPr lang="cs-CZ" sz="2400" dirty="0" smtClean="0"/>
              <a:t>: projekty evidované pod Vaším jménem, název projektu, číslo projektu, typ podpory  (</a:t>
            </a:r>
            <a:r>
              <a:rPr lang="cs-CZ" sz="1600" dirty="0" smtClean="0"/>
              <a:t>Typ podpory: I-institucionální podpora. S – projekty GAUK a SVV, P – projekty GAČR, TAČR,IGAMZ, V – projekty veřejného financování, O – operační programy, R – rámcové programy)</a:t>
            </a:r>
          </a:p>
          <a:p>
            <a:pPr marL="0" indent="0">
              <a:buNone/>
              <a:defRPr/>
            </a:pPr>
            <a:r>
              <a:rPr lang="cs-CZ" sz="2400" dirty="0" smtClean="0"/>
              <a:t>Pro </a:t>
            </a:r>
            <a:r>
              <a:rPr lang="cs-CZ" sz="2400" b="1" dirty="0" smtClean="0"/>
              <a:t>financování z Progresu </a:t>
            </a:r>
            <a:r>
              <a:rPr lang="cs-CZ" sz="2400" dirty="0" smtClean="0"/>
              <a:t>– do pole Číslo/kód uvést Q+ příslušné číslo Progresu (např. Q20)</a:t>
            </a:r>
          </a:p>
          <a:p>
            <a:pPr marL="0" indent="0">
              <a:buNone/>
              <a:defRPr/>
            </a:pPr>
            <a:r>
              <a:rPr lang="cs-CZ" sz="2400" b="1" dirty="0" smtClean="0"/>
              <a:t>U projektů, kde není zřejmý zdroj financování </a:t>
            </a:r>
            <a:r>
              <a:rPr lang="cs-CZ" sz="2400" dirty="0" smtClean="0"/>
              <a:t>zapište v číselníku do pole Číslo/kód hodnotu </a:t>
            </a:r>
            <a:r>
              <a:rPr lang="cs-CZ" sz="2400" b="1" dirty="0" smtClean="0"/>
              <a:t>I-FHS </a:t>
            </a:r>
            <a:r>
              <a:rPr lang="cs-CZ" sz="2400" dirty="0" smtClean="0"/>
              <a:t>(institucionální podpora bez dedikace)</a:t>
            </a:r>
          </a:p>
          <a:p>
            <a:pPr marL="0" indent="0">
              <a:buNone/>
              <a:defRPr/>
            </a:pPr>
            <a:r>
              <a:rPr lang="cs-CZ" sz="2400" dirty="0" smtClean="0"/>
              <a:t>Po kliknutí na tlačítko</a:t>
            </a:r>
          </a:p>
          <a:p>
            <a:pPr marL="0" indent="0">
              <a:buNone/>
              <a:defRPr/>
            </a:pPr>
            <a:r>
              <a:rPr lang="cs-CZ" sz="2400" b="1" dirty="0" smtClean="0"/>
              <a:t>Najít</a:t>
            </a:r>
            <a:r>
              <a:rPr lang="cs-CZ" sz="2400" dirty="0" smtClean="0"/>
              <a:t> </a:t>
            </a:r>
            <a:r>
              <a:rPr lang="cs-CZ" sz="2400" dirty="0"/>
              <a:t>klikněte </a:t>
            </a:r>
            <a:r>
              <a:rPr lang="cs-CZ" sz="2400" dirty="0" smtClean="0"/>
              <a:t>na řádek</a:t>
            </a:r>
          </a:p>
          <a:p>
            <a:pPr marL="0" indent="0">
              <a:buNone/>
              <a:defRPr/>
            </a:pPr>
            <a:r>
              <a:rPr lang="cs-CZ" sz="2400" dirty="0" smtClean="0"/>
              <a:t>s vyhledaným </a:t>
            </a:r>
          </a:p>
          <a:p>
            <a:pPr marL="0" indent="0">
              <a:buNone/>
              <a:defRPr/>
            </a:pPr>
            <a:r>
              <a:rPr lang="cs-CZ" sz="2400" dirty="0" smtClean="0"/>
              <a:t>výsledkem.</a:t>
            </a:r>
            <a:endParaRPr lang="cs-CZ" sz="2400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221088"/>
            <a:ext cx="5079453" cy="196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41438"/>
            <a:ext cx="8229600" cy="3166451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5"/>
          <p:cNvSpPr txBox="1">
            <a:spLocks/>
          </p:cNvSpPr>
          <p:nvPr/>
        </p:nvSpPr>
        <p:spPr>
          <a:xfrm>
            <a:off x="457200" y="274638"/>
            <a:ext cx="8229600" cy="8509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Název, anotace, klíčová slova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4500" y="4724400"/>
            <a:ext cx="8304213" cy="14773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/>
              <a:t>Název práce v původním jazyce</a:t>
            </a:r>
            <a:r>
              <a:rPr lang="cs-CZ" dirty="0"/>
              <a:t> (bez tečky na konci), </a:t>
            </a:r>
            <a:r>
              <a:rPr lang="cs-CZ" b="1" dirty="0"/>
              <a:t>anotace (určený minimální </a:t>
            </a:r>
            <a:r>
              <a:rPr lang="cs-CZ" b="1" dirty="0" smtClean="0"/>
              <a:t>počet </a:t>
            </a:r>
            <a:r>
              <a:rPr lang="cs-CZ" b="1" dirty="0"/>
              <a:t>znaků), klíčová slova – oddělovat </a:t>
            </a:r>
            <a:r>
              <a:rPr lang="cs-CZ" b="1" dirty="0" smtClean="0"/>
              <a:t>středníky</a:t>
            </a:r>
            <a:r>
              <a:rPr lang="cs-CZ" dirty="0"/>
              <a:t> </a:t>
            </a:r>
            <a:r>
              <a:rPr lang="cs-CZ" dirty="0" smtClean="0"/>
              <a:t>– jinak bude pole stále svíti modře a záznam nepůjde uložit.</a:t>
            </a:r>
          </a:p>
          <a:p>
            <a:pPr>
              <a:defRPr/>
            </a:pPr>
            <a:r>
              <a:rPr lang="cs-CZ" b="1" dirty="0" smtClean="0">
                <a:solidFill>
                  <a:schemeClr val="bg1"/>
                </a:solidFill>
              </a:rPr>
              <a:t>Pokud </a:t>
            </a:r>
            <a:r>
              <a:rPr lang="cs-CZ" b="1" dirty="0">
                <a:solidFill>
                  <a:schemeClr val="bg1"/>
                </a:solidFill>
              </a:rPr>
              <a:t>práce nevyšla v angličtině, musí se kromě původního jazyka uvést i název, anotace a klíčová slova v angličtině.</a:t>
            </a:r>
          </a:p>
        </p:txBody>
      </p:sp>
    </p:spTree>
    <p:extLst>
      <p:ext uri="{BB962C8B-B14F-4D97-AF65-F5344CB8AC3E}">
        <p14:creationId xmlns:p14="http://schemas.microsoft.com/office/powerpoint/2010/main" val="27530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70643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Výběr časopisu z číselníku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52" t="-240" r="8298" b="-2226"/>
          <a:stretch/>
        </p:blipFill>
        <p:spPr bwMode="auto">
          <a:xfrm>
            <a:off x="522203" y="1268413"/>
            <a:ext cx="8164597" cy="504090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335847"/>
            <a:ext cx="7344816" cy="563231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Výběr názvu časopisu z číselníku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/>
              <a:t>– název nejprve zkusit vybrat z číselníku – </a:t>
            </a:r>
            <a:r>
              <a:rPr lang="cs-CZ" b="1" dirty="0"/>
              <a:t>pokud tam je, automaticky se vyplní některá pole</a:t>
            </a:r>
            <a:r>
              <a:rPr lang="cs-CZ" dirty="0"/>
              <a:t> (ISSN, země vydání, evidence ve WOS, SCOPUS apod.). </a:t>
            </a:r>
            <a:r>
              <a:rPr lang="cs-CZ" u="sng" dirty="0"/>
              <a:t>Pokud časopis v číselníku není a přesto ho najdete ve </a:t>
            </a:r>
            <a:r>
              <a:rPr lang="cs-CZ" u="sng" dirty="0" smtClean="0"/>
              <a:t>WOS či SCOPUS,  </a:t>
            </a:r>
            <a:r>
              <a:rPr lang="cs-CZ" u="sng" dirty="0"/>
              <a:t>prosím hlásit správci</a:t>
            </a:r>
            <a:r>
              <a:rPr lang="cs-CZ" dirty="0"/>
              <a:t>. </a:t>
            </a:r>
          </a:p>
          <a:p>
            <a:pPr>
              <a:defRPr/>
            </a:pPr>
            <a:endParaRPr lang="cs-CZ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ISSN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/>
              <a:t>– </a:t>
            </a:r>
            <a:r>
              <a:rPr lang="cs-CZ" b="1" dirty="0"/>
              <a:t>pozor na rozlišení ISSN pro časopisy vydané zároveň tiskem a online, liší se.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Typ časopisu </a:t>
            </a:r>
            <a:r>
              <a:rPr lang="cs-CZ" b="1" dirty="0"/>
              <a:t>– výběr z nabídky, pokud je časopis v číselníku, tak se zobrazí automaticky</a:t>
            </a:r>
            <a:r>
              <a:rPr lang="cs-CZ" dirty="0"/>
              <a:t>. </a:t>
            </a: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Pokud časopis v číselníku není (jde např. o zahraniční titul, který není v žádné z databází), je třeba zadat všechny údaje ručně.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Ročník, číslo, stránkový rozsah článku od-do </a:t>
            </a:r>
            <a:r>
              <a:rPr lang="cs-CZ" dirty="0"/>
              <a:t>(pomlčku neoddělovat mezerou, jinak pole stále svítí modře) – </a:t>
            </a:r>
            <a:r>
              <a:rPr lang="cs-CZ" b="1" dirty="0"/>
              <a:t>počet stran článku se pak v dalším řádku vygeneruje automaticky</a:t>
            </a:r>
            <a:r>
              <a:rPr lang="cs-CZ" b="1" dirty="0" smtClean="0"/>
              <a:t>.  Pokud toto pole stále svítí modře, kliknout na jiné a pak zpět (systém někdy stávkuje).</a:t>
            </a:r>
            <a:endParaRPr lang="cs-CZ" b="1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8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751" y="274638"/>
            <a:ext cx="7784570" cy="70608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dirty="0" smtClean="0"/>
              <a:t>Údaje z WOS, SCOPUS + DOI</a:t>
            </a: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1" t="3013" r="28064" b="3988"/>
          <a:stretch/>
        </p:blipFill>
        <p:spPr bwMode="auto">
          <a:xfrm>
            <a:off x="539751" y="1897409"/>
            <a:ext cx="6624737" cy="371784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121" y="3284984"/>
            <a:ext cx="6119812" cy="15986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9750" y="1052736"/>
            <a:ext cx="7776667" cy="646331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Pokud je časopis indexovaný ve WOS či SCOPUS, nelze záznam v OBD až do uvedení UT WOS či EID </a:t>
            </a:r>
            <a:r>
              <a:rPr lang="cs-CZ" dirty="0" err="1" smtClean="0">
                <a:solidFill>
                  <a:schemeClr val="bg1"/>
                </a:solidFill>
              </a:rPr>
              <a:t>Scopus</a:t>
            </a:r>
            <a:r>
              <a:rPr lang="cs-CZ" dirty="0" smtClean="0">
                <a:solidFill>
                  <a:schemeClr val="bg1"/>
                </a:solidFill>
              </a:rPr>
              <a:t> uložit jinak, než rozpracovaný !!!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39750" y="5733256"/>
            <a:ext cx="7920682" cy="92333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DOI = </a:t>
            </a:r>
            <a:r>
              <a:rPr lang="cs-CZ" dirty="0" err="1">
                <a:solidFill>
                  <a:schemeClr val="bg1"/>
                </a:solidFill>
              </a:rPr>
              <a:t>digital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object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identifier</a:t>
            </a:r>
            <a:r>
              <a:rPr lang="cs-CZ" dirty="0">
                <a:solidFill>
                  <a:schemeClr val="bg1"/>
                </a:solidFill>
              </a:rPr>
              <a:t> – pokud článek vyšel elektronicky, zpravidla ho mívá uvedeno, stejně tak u </a:t>
            </a:r>
            <a:r>
              <a:rPr lang="cs-CZ" dirty="0" smtClean="0">
                <a:solidFill>
                  <a:schemeClr val="bg1"/>
                </a:solidFill>
              </a:rPr>
              <a:t>e-knih. Nemusí to ovšem znamenat, že je celý text volně dostupný online !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43429" y="260648"/>
            <a:ext cx="8229600" cy="57606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200" b="1" dirty="0" smtClean="0"/>
              <a:t>Kde najít UT WOS – ACCESSION NUMBER a EID SCOPUS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5694" y="1124744"/>
            <a:ext cx="8131887" cy="175432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Accession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Number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dirty="0" smtClean="0"/>
              <a:t>mají články z časopisů indexovaných v databázi </a:t>
            </a:r>
            <a:r>
              <a:rPr lang="cs-CZ" b="1" dirty="0" smtClean="0"/>
              <a:t>Web </a:t>
            </a:r>
            <a:r>
              <a:rPr lang="cs-CZ" b="1" dirty="0" err="1" smtClean="0"/>
              <a:t>of</a:t>
            </a:r>
            <a:r>
              <a:rPr lang="cs-CZ" b="1" dirty="0" smtClean="0"/>
              <a:t> Science (WOS)</a:t>
            </a:r>
            <a:r>
              <a:rPr lang="cs-CZ" dirty="0" smtClean="0"/>
              <a:t>.  UK ji má předplacenu, uživatelé z UK se k ní mohou dostat i prostřednictvím vzdáleného přístupu </a:t>
            </a:r>
            <a:r>
              <a:rPr lang="cs-CZ" dirty="0" err="1"/>
              <a:t>Shibboleth</a:t>
            </a:r>
            <a:r>
              <a:rPr lang="cs-CZ" dirty="0"/>
              <a:t> </a:t>
            </a:r>
            <a:r>
              <a:rPr lang="cs-CZ" dirty="0" smtClean="0"/>
              <a:t> - přihlašovací </a:t>
            </a:r>
            <a:r>
              <a:rPr lang="cs-CZ" dirty="0"/>
              <a:t>heslo a jméno je stejné jako do CAS či </a:t>
            </a:r>
            <a:r>
              <a:rPr lang="cs-CZ" dirty="0" smtClean="0"/>
              <a:t>SIS. Stačí </a:t>
            </a:r>
            <a:r>
              <a:rPr lang="cs-CZ" dirty="0"/>
              <a:t>vyhledat si WOS v portálu elektronických zdrojů (</a:t>
            </a:r>
            <a:r>
              <a:rPr lang="cs-CZ" u="sng" dirty="0">
                <a:hlinkClick r:id="rId2"/>
              </a:rPr>
              <a:t>http://bi.cuni.cz/</a:t>
            </a:r>
            <a:r>
              <a:rPr lang="cs-CZ" u="sng" dirty="0" err="1">
                <a:hlinkClick r:id="rId2"/>
              </a:rPr>
              <a:t>prehled</a:t>
            </a:r>
            <a:r>
              <a:rPr lang="cs-CZ" u="sng" dirty="0">
                <a:hlinkClick r:id="rId2"/>
              </a:rPr>
              <a:t>/</a:t>
            </a:r>
            <a:r>
              <a:rPr lang="cs-CZ" u="sng" dirty="0" err="1">
                <a:hlinkClick r:id="rId2"/>
              </a:rPr>
              <a:t>abecedne.php?lang</a:t>
            </a:r>
            <a:r>
              <a:rPr lang="cs-CZ" u="sng" dirty="0">
                <a:hlinkClick r:id="rId2"/>
              </a:rPr>
              <a:t>=</a:t>
            </a:r>
            <a:r>
              <a:rPr lang="cs-CZ" u="sng" dirty="0" err="1">
                <a:hlinkClick r:id="rId2"/>
              </a:rPr>
              <a:t>cs</a:t>
            </a:r>
            <a:r>
              <a:rPr lang="cs-CZ" dirty="0"/>
              <a:t>) </a:t>
            </a:r>
            <a:r>
              <a:rPr lang="cs-CZ" dirty="0" smtClean="0"/>
              <a:t>– zdroje jsou zde řazeny mj. i podle abecedy – a </a:t>
            </a:r>
            <a:r>
              <a:rPr lang="cs-CZ" dirty="0"/>
              <a:t>zvolit vzdálený </a:t>
            </a:r>
            <a:r>
              <a:rPr lang="cs-CZ" dirty="0" smtClean="0"/>
              <a:t>přístup. 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3318" y="3068960"/>
            <a:ext cx="8098390" cy="203132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Ve WEB </a:t>
            </a:r>
            <a:r>
              <a:rPr lang="cs-CZ" dirty="0" err="1" smtClean="0"/>
              <a:t>of</a:t>
            </a:r>
            <a:r>
              <a:rPr lang="cs-CZ" dirty="0" smtClean="0"/>
              <a:t> Science je třeba najít si svůj článek, buď podle jména autora nebo podle názvu, někdy je třeba hledat třeba i pod názvem časopisu, protože v názvu může být nějaká chyba a ve jméně autora bývají problémy s diakritikou.</a:t>
            </a:r>
          </a:p>
          <a:p>
            <a:endParaRPr lang="cs-CZ" dirty="0"/>
          </a:p>
          <a:p>
            <a:r>
              <a:rPr lang="cs-CZ" dirty="0" smtClean="0"/>
              <a:t>Po </a:t>
            </a:r>
            <a:r>
              <a:rPr lang="cs-CZ" dirty="0" err="1" smtClean="0"/>
              <a:t>rozkliknutí</a:t>
            </a:r>
            <a:r>
              <a:rPr lang="cs-CZ" dirty="0" smtClean="0"/>
              <a:t> názvu článku se rozbalí detailní údaje, většinou je dole ještě třeba rozkliknout ještě </a:t>
            </a:r>
            <a:r>
              <a:rPr lang="cs-CZ" b="1" dirty="0" err="1" smtClean="0"/>
              <a:t>See</a:t>
            </a:r>
            <a:r>
              <a:rPr lang="cs-CZ" b="1" dirty="0" smtClean="0"/>
              <a:t> more data </a:t>
            </a:r>
            <a:r>
              <a:rPr lang="cs-CZ" b="1" dirty="0" err="1" smtClean="0"/>
              <a:t>fields</a:t>
            </a:r>
            <a:r>
              <a:rPr lang="cs-CZ" dirty="0" smtClean="0"/>
              <a:t>, mezi nimi je i </a:t>
            </a:r>
            <a:r>
              <a:rPr lang="cs-CZ" dirty="0" err="1" smtClean="0"/>
              <a:t>Accession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 – viz </a:t>
            </a:r>
            <a:r>
              <a:rPr lang="cs-CZ" dirty="0" err="1" smtClean="0"/>
              <a:t>printscreen</a:t>
            </a:r>
            <a:r>
              <a:rPr lang="cs-CZ" dirty="0" smtClean="0"/>
              <a:t> na následující straně.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8009" y="5301208"/>
            <a:ext cx="8089008" cy="92333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EID SCOPUS </a:t>
            </a:r>
            <a:r>
              <a:rPr lang="cs-CZ" dirty="0" smtClean="0"/>
              <a:t>– u článků v časopisech indexovaných v databázi SCOPUS, i tu má UK předplacenu, stejně jako WOS. </a:t>
            </a:r>
            <a:r>
              <a:rPr lang="cs-CZ" dirty="0"/>
              <a:t> </a:t>
            </a:r>
            <a:r>
              <a:rPr lang="cs-CZ" dirty="0" smtClean="0"/>
              <a:t>Ve SCOPUS je třeba najít svůj článek, EID je pak po </a:t>
            </a:r>
            <a:r>
              <a:rPr lang="cs-CZ" dirty="0" err="1" smtClean="0"/>
              <a:t>rozkliknutí</a:t>
            </a:r>
            <a:r>
              <a:rPr lang="cs-CZ" dirty="0" smtClean="0"/>
              <a:t> názvu uvedeno nahoře na liště – viz </a:t>
            </a:r>
            <a:r>
              <a:rPr lang="cs-CZ" dirty="0" err="1" smtClean="0"/>
              <a:t>printscreen</a:t>
            </a:r>
            <a:r>
              <a:rPr lang="cs-CZ" dirty="0" smtClean="0"/>
              <a:t> na další straně.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07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UT WOS – ACCESSION NUMBER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-1002" t="3073" r="-213" b="4081"/>
          <a:stretch/>
        </p:blipFill>
        <p:spPr bwMode="auto">
          <a:xfrm>
            <a:off x="539750" y="1760538"/>
            <a:ext cx="8089900" cy="433546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68638"/>
            <a:ext cx="4181475" cy="24765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9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EID SCOPUS</a:t>
            </a:r>
            <a:endParaRPr lang="cs-CZ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 smtClean="0"/>
              <a:t>EID SCOPUS – číslo mezi znaky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&amp;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ázek 2"/>
          <p:cNvPicPr>
            <a:picLocks noChangeAspect="1"/>
          </p:cNvPicPr>
          <p:nvPr/>
        </p:nvPicPr>
        <p:blipFill>
          <a:blip r:embed="rId2"/>
          <a:srcRect l="-1875" r="9264"/>
          <a:stretch>
            <a:fillRect/>
          </a:stretch>
        </p:blipFill>
        <p:spPr bwMode="auto">
          <a:xfrm>
            <a:off x="468313" y="1484313"/>
            <a:ext cx="8208962" cy="4746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</p:pic>
      <p:pic>
        <p:nvPicPr>
          <p:cNvPr id="1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33600"/>
            <a:ext cx="7026275" cy="1203325"/>
          </a:xfrm>
          <a:prstGeom prst="rect">
            <a:avLst/>
          </a:prstGeom>
          <a:solidFill>
            <a:schemeClr val="accent2"/>
          </a:solidFill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9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cs-CZ" dirty="0" smtClean="0"/>
              <a:t>Jak se do OBD přihlásit?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432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Přihlašuje se </a:t>
            </a:r>
            <a:r>
              <a:rPr lang="cs-CZ" b="1" dirty="0" smtClean="0"/>
              <a:t>pomocí uživ. jména a hesla pro webové aplikace UK </a:t>
            </a:r>
            <a:r>
              <a:rPr lang="cs-CZ" dirty="0" smtClean="0"/>
              <a:t>(jako do CAS nebo SIS).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00790"/>
            <a:ext cx="6789233" cy="380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7020272" y="2780928"/>
            <a:ext cx="432048" cy="936104"/>
          </a:xfrm>
          <a:prstGeom prst="downArrow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9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1143000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b="1" dirty="0" smtClean="0"/>
              <a:t>Odkaz na plný text </a:t>
            </a:r>
            <a:r>
              <a:rPr lang="cs-CZ" sz="3200" dirty="0" smtClean="0"/>
              <a:t>– texty publikovaných prací v OBD jsou důležité kvůli kontrole i hodnocení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58" y="1700809"/>
            <a:ext cx="5124480" cy="341632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683568" y="1700809"/>
            <a:ext cx="2376264" cy="341632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Pokud existuje </a:t>
            </a:r>
            <a:r>
              <a:rPr lang="cs-CZ" dirty="0" smtClean="0">
                <a:solidFill>
                  <a:schemeClr val="bg1"/>
                </a:solidFill>
              </a:rPr>
              <a:t>trvalý odkaz na online zveřejněný a</a:t>
            </a:r>
            <a:r>
              <a:rPr lang="cs-CZ" dirty="0" smtClean="0"/>
              <a:t> volně (tj. </a:t>
            </a:r>
            <a:r>
              <a:rPr lang="cs-CZ" dirty="0" smtClean="0">
                <a:solidFill>
                  <a:schemeClr val="bg1"/>
                </a:solidFill>
              </a:rPr>
              <a:t>bezplatně</a:t>
            </a:r>
            <a:r>
              <a:rPr lang="cs-CZ" dirty="0" smtClean="0"/>
              <a:t>) </a:t>
            </a:r>
            <a:r>
              <a:rPr lang="cs-CZ" dirty="0" smtClean="0">
                <a:solidFill>
                  <a:schemeClr val="bg1"/>
                </a:solidFill>
              </a:rPr>
              <a:t>přístupný text </a:t>
            </a:r>
            <a:r>
              <a:rPr lang="cs-CZ" dirty="0" smtClean="0"/>
              <a:t>(nikoli pouze k anotaci, ale k celému textu), vložte prosím do pole odkaz.</a:t>
            </a:r>
          </a:p>
          <a:p>
            <a:endParaRPr lang="cs-CZ" dirty="0"/>
          </a:p>
          <a:p>
            <a:r>
              <a:rPr lang="cs-CZ" dirty="0" smtClean="0"/>
              <a:t>Pokud ne, vložte prosím </a:t>
            </a:r>
            <a:r>
              <a:rPr lang="cs-CZ" dirty="0" err="1" smtClean="0">
                <a:solidFill>
                  <a:schemeClr val="bg1"/>
                </a:solidFill>
              </a:rPr>
              <a:t>pdf</a:t>
            </a:r>
            <a:r>
              <a:rPr lang="cs-CZ" dirty="0" smtClean="0">
                <a:solidFill>
                  <a:schemeClr val="bg1"/>
                </a:solidFill>
              </a:rPr>
              <a:t> otištěného textu </a:t>
            </a:r>
            <a:r>
              <a:rPr lang="cs-CZ" dirty="0" smtClean="0"/>
              <a:t>jako přílohu.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83568" y="5373216"/>
            <a:ext cx="7992888" cy="12003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altLang="cs-CZ" dirty="0" smtClean="0"/>
              <a:t>Při vkládání </a:t>
            </a:r>
            <a:r>
              <a:rPr lang="cs-CZ" altLang="cs-CZ" dirty="0" err="1" smtClean="0"/>
              <a:t>pdf</a:t>
            </a:r>
            <a:r>
              <a:rPr lang="cs-CZ" altLang="cs-CZ" dirty="0" smtClean="0"/>
              <a:t> textu, můžete u </a:t>
            </a:r>
            <a:r>
              <a:rPr lang="cs-CZ" altLang="cs-CZ" dirty="0"/>
              <a:t>položky </a:t>
            </a:r>
            <a:r>
              <a:rPr lang="cs-CZ" altLang="cs-CZ" dirty="0" smtClean="0"/>
              <a:t>„Dostupnost“ zvolit „pouze vlastníkovi“ </a:t>
            </a:r>
            <a:r>
              <a:rPr lang="cs-CZ" altLang="cs-CZ" dirty="0"/>
              <a:t>– nikdo jiný </a:t>
            </a:r>
            <a:r>
              <a:rPr lang="cs-CZ" altLang="cs-CZ" dirty="0" smtClean="0"/>
              <a:t>než vy a osoby pověřené kontrolou a hodnocením k </a:t>
            </a:r>
            <a:r>
              <a:rPr lang="cs-CZ" altLang="cs-CZ" dirty="0"/>
              <a:t>textu nebude mít přístup</a:t>
            </a:r>
            <a:r>
              <a:rPr lang="cs-CZ" altLang="cs-CZ" dirty="0" smtClean="0"/>
              <a:t>. </a:t>
            </a:r>
            <a:r>
              <a:rPr lang="cs-CZ" altLang="cs-CZ" dirty="0" smtClean="0">
                <a:solidFill>
                  <a:schemeClr val="bg1"/>
                </a:solidFill>
              </a:rPr>
              <a:t>U kapitol z knih přidávejte i </a:t>
            </a:r>
            <a:r>
              <a:rPr lang="cs-CZ" altLang="cs-CZ" dirty="0" err="1" smtClean="0">
                <a:solidFill>
                  <a:schemeClr val="bg1"/>
                </a:solidFill>
              </a:rPr>
              <a:t>pdf</a:t>
            </a:r>
            <a:r>
              <a:rPr lang="cs-CZ" altLang="cs-CZ" dirty="0" smtClean="0">
                <a:solidFill>
                  <a:schemeClr val="bg1"/>
                </a:solidFill>
              </a:rPr>
              <a:t> stránky s afiliací a financováním, pokud  toto není součástí kapitoly</a:t>
            </a:r>
            <a:r>
              <a:rPr lang="cs-CZ" alt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648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858218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Ještě jedno důležité pole, které lze vyplnit až po uložení záznamu do kategorie </a:t>
            </a:r>
            <a:r>
              <a:rPr lang="cs-CZ" sz="3200" dirty="0" smtClean="0"/>
              <a:t>rozpracovaný – rozpracovaný záznam se následně upraví ...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20888"/>
            <a:ext cx="6264696" cy="3778093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9552" y="2420888"/>
            <a:ext cx="1656184" cy="14773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Políčko pro uložení záznamu se nachází až zcela dole na stránce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>Při následné úpravě před </a:t>
            </a:r>
            <a:r>
              <a:rPr lang="cs-CZ" sz="2800" b="1" dirty="0" smtClean="0"/>
              <a:t>konečným uložením záznamu je nutno ještě zvolit obor, k němuž se práce vztahuje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6680" y="5222392"/>
            <a:ext cx="8219776" cy="14773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1.Krok – kliknout na </a:t>
            </a:r>
            <a:r>
              <a:rPr lang="cs-CZ" b="1" dirty="0" smtClean="0"/>
              <a:t>editovat obory</a:t>
            </a:r>
            <a:r>
              <a:rPr lang="cs-CZ" dirty="0" smtClean="0"/>
              <a:t>,  2. Krok – rozkliknout </a:t>
            </a:r>
            <a:r>
              <a:rPr lang="cs-CZ" b="1" dirty="0" smtClean="0"/>
              <a:t>číselník</a:t>
            </a:r>
            <a:r>
              <a:rPr lang="cs-CZ" dirty="0" smtClean="0"/>
              <a:t> s nabídkou oborů, 3. krok – vybrat vhodný obor a kliknout na tlačítko </a:t>
            </a:r>
            <a:r>
              <a:rPr lang="cs-CZ" b="1" dirty="0" smtClean="0"/>
              <a:t>uložit.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Kliknutím na </a:t>
            </a:r>
            <a:r>
              <a:rPr lang="cs-CZ" b="1" dirty="0" smtClean="0">
                <a:solidFill>
                  <a:schemeClr val="bg1"/>
                </a:solidFill>
              </a:rPr>
              <a:t>přidat obor </a:t>
            </a:r>
            <a:r>
              <a:rPr lang="cs-CZ" dirty="0" smtClean="0">
                <a:solidFill>
                  <a:schemeClr val="bg1"/>
                </a:solidFill>
              </a:rPr>
              <a:t>je možné </a:t>
            </a:r>
            <a:r>
              <a:rPr lang="cs-CZ" b="1" dirty="0" smtClean="0">
                <a:solidFill>
                  <a:schemeClr val="bg1"/>
                </a:solidFill>
              </a:rPr>
              <a:t>přidat</a:t>
            </a:r>
            <a:r>
              <a:rPr lang="cs-CZ" dirty="0" smtClean="0">
                <a:solidFill>
                  <a:schemeClr val="bg1"/>
                </a:solidFill>
              </a:rPr>
              <a:t> i další obor, ale u jednoho z nich musí být zaškrtnuto, že je primární. U některých oborů je povinnost uvádět i podobory – také se vybírají z číselníku.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0" y="1556792"/>
            <a:ext cx="8219776" cy="339026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0963"/>
            <a:ext cx="8129729" cy="4104456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1" y="274638"/>
            <a:ext cx="8064897" cy="1642194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cs-CZ" sz="3200" dirty="0" smtClean="0"/>
              <a:t>Ukázka případu, kdy je uvedeno vícero oborů, z nichž jeden vyžaduje uvedení povinného podoboru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09932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cs-CZ" dirty="0" smtClean="0"/>
              <a:t>Uložení záznamu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574" y="1467353"/>
            <a:ext cx="6069660" cy="446973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39552" y="1412776"/>
            <a:ext cx="1800200" cy="452431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Kliknutím na Uložit záznam dole na stránce. K uloženému záznamu se lze vrátit a editovat/</a:t>
            </a:r>
            <a:r>
              <a:rPr lang="cs-CZ" dirty="0" err="1" smtClean="0"/>
              <a:t>upravo</a:t>
            </a:r>
            <a:r>
              <a:rPr lang="cs-CZ" dirty="0" smtClean="0"/>
              <a:t>-vat jej – pokud jej správce neuloží do stavu „přijatý“ nebo není autorem poslán ke kontrole. Viz další část prezentace.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52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05249" y="332656"/>
            <a:ext cx="8362702" cy="100811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200" b="1" dirty="0" smtClean="0"/>
              <a:t>Záznam o knize či kapitole </a:t>
            </a:r>
            <a:r>
              <a:rPr lang="cs-CZ" sz="2200" dirty="0" smtClean="0"/>
              <a:t>- kapitola se při zakládání záznamu nevkládá pod názvem knihy, ale kapitoly, v další části formuláře se pak vyplní údaje o knize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966" y="1529387"/>
            <a:ext cx="6624985" cy="44879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97965" y="1514626"/>
            <a:ext cx="1512168" cy="452431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Pozor – do RIV lze poslat </a:t>
            </a:r>
            <a:r>
              <a:rPr lang="cs-CZ" dirty="0">
                <a:solidFill>
                  <a:schemeClr val="bg1"/>
                </a:solidFill>
              </a:rPr>
              <a:t>knihu jako celek nebo po jednotlivých kapitolách, nikoli obojí zároveň – je tedy důležité </a:t>
            </a:r>
            <a:r>
              <a:rPr lang="cs-CZ" dirty="0" smtClean="0">
                <a:solidFill>
                  <a:schemeClr val="bg1"/>
                </a:solidFill>
              </a:rPr>
              <a:t>zaškrtnout </a:t>
            </a:r>
            <a:r>
              <a:rPr lang="cs-CZ" dirty="0">
                <a:solidFill>
                  <a:schemeClr val="bg1"/>
                </a:solidFill>
              </a:rPr>
              <a:t>políčko pro RIV buď u knihy jako celku nebo u kapitoly, ne u obojího. </a:t>
            </a:r>
          </a:p>
        </p:txBody>
      </p:sp>
    </p:spTree>
    <p:extLst>
      <p:ext uri="{BB962C8B-B14F-4D97-AF65-F5344CB8AC3E}">
        <p14:creationId xmlns:p14="http://schemas.microsoft.com/office/powerpoint/2010/main" val="25014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smtClean="0"/>
              <a:t>Nejrychlejší přístup k vlastním záznamům </a:t>
            </a:r>
            <a:endParaRPr lang="cs-CZ" sz="3200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600199"/>
            <a:ext cx="8229600" cy="468595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Po přihlášení do OBD kliknout na „Nástěnka“ v pravém horním rohu, rozbalí se menu s vlastními záznamy i s těmi, kde jsem uveden jako autor.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64904"/>
            <a:ext cx="5200433" cy="2304257"/>
          </a:xfrm>
          <a:prstGeom prst="rect">
            <a:avLst/>
          </a:prstGeom>
          <a:solidFill>
            <a:schemeClr val="bg2">
              <a:lumMod val="1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7092968" cy="1777039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6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5229200"/>
            <a:ext cx="58326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Nástroje pro náhled a editaci záznamu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mtClean="0"/>
          </a:p>
          <a:p>
            <a:pPr marL="0" indent="0">
              <a:buFont typeface="Arial" pitchFamily="34" charset="0"/>
              <a:buNone/>
            </a:pPr>
            <a:endParaRPr lang="cs-CZ" sz="2000" smtClean="0"/>
          </a:p>
          <a:p>
            <a:pPr marL="0" indent="0">
              <a:buFont typeface="Arial" pitchFamily="34" charset="0"/>
              <a:buNone/>
            </a:pPr>
            <a:endParaRPr lang="cs-CZ" sz="2000" smtClean="0"/>
          </a:p>
          <a:p>
            <a:pPr marL="0" indent="0">
              <a:buFont typeface="Arial" pitchFamily="34" charset="0"/>
              <a:buNone/>
            </a:pPr>
            <a:r>
              <a:rPr lang="cs-CZ" sz="2000" smtClean="0"/>
              <a:t>Kliknutí na ikonu „sešitku“ s tužkou umožňuje</a:t>
            </a:r>
          </a:p>
          <a:p>
            <a:pPr marL="0" indent="0">
              <a:buFont typeface="Arial" pitchFamily="34" charset="0"/>
              <a:buNone/>
            </a:pPr>
            <a:r>
              <a:rPr lang="cs-CZ" sz="2000" smtClean="0"/>
              <a:t>editaci záznamu (doplnění či oprava informací o publikaci)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4429"/>
            <a:ext cx="6355559" cy="331236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164288" y="1909452"/>
            <a:ext cx="1440160" cy="369331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Kliknutí na ikonu lupy</a:t>
            </a:r>
          </a:p>
          <a:p>
            <a:r>
              <a:rPr lang="cs-CZ" dirty="0" smtClean="0"/>
              <a:t>umožňuje náhled záznamu a využití tlačítka „Možnosti“ v horní části stránky k provedení určitých změn.</a:t>
            </a:r>
            <a:endParaRPr lang="cs-CZ" dirty="0"/>
          </a:p>
        </p:txBody>
      </p:sp>
      <p:cxnSp>
        <p:nvCxnSpPr>
          <p:cNvPr id="7" name="Pravoúhlá spojnice 6"/>
          <p:cNvCxnSpPr/>
          <p:nvPr/>
        </p:nvCxnSpPr>
        <p:spPr>
          <a:xfrm flipV="1">
            <a:off x="4067944" y="2852936"/>
            <a:ext cx="3168352" cy="72008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 contourW="12700">
            <a:bevelT w="133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ravoúhlá spojnice 7"/>
          <p:cNvCxnSpPr/>
          <p:nvPr/>
        </p:nvCxnSpPr>
        <p:spPr>
          <a:xfrm rot="10800000" flipV="1">
            <a:off x="1187624" y="4797152"/>
            <a:ext cx="2808312" cy="432048"/>
          </a:xfrm>
          <a:prstGeom prst="bentConnector3">
            <a:avLst/>
          </a:prstGeom>
          <a:scene3d>
            <a:camera prst="orthographicFront"/>
            <a:lightRig rig="threePt" dir="t"/>
          </a:scene3d>
          <a:sp3d contour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43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smtClean="0"/>
              <a:t>Užitečné tipy</a:t>
            </a:r>
            <a:endParaRPr lang="cs-CZ" sz="3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4" y="1340768"/>
            <a:ext cx="8208912" cy="120032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Pokud při zakládání nového záznamu zvolím špatně druh výsledku (např. kapitola v monografii namísto článek ve sborníku) – už nelze opravit v rámci běžné editace. Záznam se ale nemusí zakládat znova. Pokud se uloží do stavu rozpracovaný, v nabídce Možnosti v horní části stránky lze literární formu změnit.</a:t>
            </a:r>
            <a:endParaRPr lang="cs-CZ" dirty="0"/>
          </a:p>
        </p:txBody>
      </p:sp>
      <p:pic>
        <p:nvPicPr>
          <p:cNvPr id="11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50"/>
          <a:stretch>
            <a:fillRect/>
          </a:stretch>
        </p:blipFill>
        <p:spPr bwMode="auto">
          <a:xfrm>
            <a:off x="2627784" y="2708920"/>
            <a:ext cx="5957887" cy="34575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83568" y="2996952"/>
            <a:ext cx="1584176" cy="2308324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Záznam také mohu  i jinak editovat, vymazat nebo zkopírovat, případně změnit jeho vlastnictví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78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92433" y="404664"/>
            <a:ext cx="7488832" cy="590931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b="1" dirty="0" smtClean="0"/>
              <a:t>Kopírování záznamu </a:t>
            </a:r>
            <a:r>
              <a:rPr lang="cs-CZ" dirty="0" smtClean="0"/>
              <a:t>- </a:t>
            </a:r>
            <a:r>
              <a:rPr lang="cs-CZ" dirty="0"/>
              <a:t>v případě, že vkládáme více záznamů, které mají stejný obsah některých polí (např. kapitoly z jedné knihy), </a:t>
            </a:r>
            <a:r>
              <a:rPr lang="cs-CZ" dirty="0" smtClean="0"/>
              <a:t>lze </a:t>
            </a:r>
            <a:r>
              <a:rPr lang="cs-CZ" dirty="0"/>
              <a:t>pro vytvoření dalšího záznamu použít funkci „kopírování“. </a:t>
            </a:r>
            <a:r>
              <a:rPr lang="cs-CZ" b="1" dirty="0"/>
              <a:t>Při kopírování se objevuje seznam polí, z nichž lze vybrat ta, která se kopírovat nemají, pak se záznam uloží a v uložené verzi se doplní nebo opraví potřebné náležitosti.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/>
              <a:t>vlastnictví záznamu: </a:t>
            </a:r>
            <a:r>
              <a:rPr lang="cs-CZ" dirty="0"/>
              <a:t> záznam může upravovat jen ten, kdo ho založil a je tedy jeho vlastníkem.  Pokud někdo vyplňuje záznam za někoho druhého a chce, aby v něm dotyčný měl možnost něco opravit, musí mu předat vlastnictví záznamu.</a:t>
            </a:r>
          </a:p>
          <a:p>
            <a:pPr marL="285750" indent="-285750"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Stavy uložení záznamu </a:t>
            </a:r>
            <a:r>
              <a:rPr lang="cs-CZ" dirty="0"/>
              <a:t>– </a:t>
            </a:r>
            <a:r>
              <a:rPr lang="cs-CZ" u="sng" dirty="0"/>
              <a:t>rozpracovaný, uložený, ke kontrole, kontrolovaný, vrácený, přijatý = zkontrolovaný správcem. </a:t>
            </a:r>
            <a:r>
              <a:rPr lang="cs-CZ" dirty="0"/>
              <a:t>Chci-li záznam dát</a:t>
            </a:r>
            <a:r>
              <a:rPr lang="cs-CZ" b="1" dirty="0"/>
              <a:t> ke kontrole, v Možnostech </a:t>
            </a:r>
            <a:r>
              <a:rPr lang="cs-CZ" dirty="0"/>
              <a:t>vyberu</a:t>
            </a:r>
            <a:r>
              <a:rPr lang="cs-CZ" b="1" dirty="0"/>
              <a:t> „změnit stav publikace“ a v následném diagramu zvolím stav „ke kontrole</a:t>
            </a:r>
            <a:r>
              <a:rPr lang="cs-CZ" dirty="0"/>
              <a:t>“ (do toho už pak nemohu zasahovat</a:t>
            </a:r>
            <a:r>
              <a:rPr lang="cs-CZ" dirty="0" smtClean="0"/>
              <a:t>). </a:t>
            </a:r>
            <a:r>
              <a:rPr lang="cs-CZ" b="1" dirty="0" smtClean="0">
                <a:solidFill>
                  <a:schemeClr val="bg1"/>
                </a:solidFill>
              </a:rPr>
              <a:t>Kontrolují a do  stavu přijatý se dávají především záznamy určené pro RIV</a:t>
            </a:r>
            <a:r>
              <a:rPr lang="cs-CZ" dirty="0" smtClean="0"/>
              <a:t>, u záznamů typu „přednáška“ postačí, je-li záznam </a:t>
            </a:r>
            <a:r>
              <a:rPr lang="cs-CZ" b="1" dirty="0" smtClean="0"/>
              <a:t>uložený</a:t>
            </a:r>
            <a:r>
              <a:rPr lang="cs-CZ" dirty="0" smtClean="0"/>
              <a:t>. Pokud by v něm byly nějaké zásadní nedostatky, systém jeho uložení neumožní.</a:t>
            </a: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b="1" dirty="0"/>
              <a:t>Rozpracované záznamy nepropadají do SIS </a:t>
            </a:r>
            <a:r>
              <a:rPr lang="cs-CZ" b="1" dirty="0" smtClean="0"/>
              <a:t>! Uložené ano, není nutné, aby byl ve stavu „přijatý“.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68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Vstup do modulu OBD </a:t>
            </a:r>
            <a:r>
              <a:rPr lang="cs-CZ" sz="3200" dirty="0" smtClean="0"/>
              <a:t>- kliknutím na příslušně nazvané pole, a pak na OBD na horní liště</a:t>
            </a:r>
            <a:endParaRPr 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76" y="1624916"/>
            <a:ext cx="6624882" cy="230959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9" y="4077072"/>
            <a:ext cx="7360220" cy="24374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6516216" y="170080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1764976" y="3940162"/>
            <a:ext cx="216024" cy="7906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17513" y="260350"/>
            <a:ext cx="8229600" cy="777875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4000" dirty="0" smtClean="0"/>
              <a:t>Pomůcka pro vyhledávání v OBD - filtry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8740" b="3409"/>
          <a:stretch/>
        </p:blipFill>
        <p:spPr bwMode="auto">
          <a:xfrm>
            <a:off x="468313" y="1196975"/>
            <a:ext cx="8178800" cy="4032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417513" y="5445125"/>
            <a:ext cx="8258175" cy="120015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1800" dirty="0">
                <a:latin typeface="Arial" charset="0"/>
              </a:rPr>
              <a:t>Možnost vyfiltrovat záznamy podle různých kritérií. Červené křížky za polem znamenají, že údaj je nutno vybrat z číselníku (modrobílý čtvereček před křížkem). Po zadání údajů, podle nichž chcete filtrovat, nestačí stisknout klávesu enter, musí se vpravo nahoře nebo dole kliknout na „</a:t>
            </a:r>
            <a:r>
              <a:rPr lang="cs-CZ" altLang="cs-CZ" sz="1800" b="1" dirty="0">
                <a:latin typeface="Arial" charset="0"/>
              </a:rPr>
              <a:t>Hledat</a:t>
            </a:r>
            <a:r>
              <a:rPr lang="cs-CZ" altLang="cs-CZ" sz="1800" dirty="0">
                <a:latin typeface="Arial" charset="0"/>
              </a:rPr>
              <a:t>“.</a:t>
            </a:r>
          </a:p>
        </p:txBody>
      </p:sp>
    </p:spTree>
    <p:extLst>
      <p:ext uri="{BB962C8B-B14F-4D97-AF65-F5344CB8AC3E}">
        <p14:creationId xmlns:p14="http://schemas.microsoft.com/office/powerpoint/2010/main" val="33951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cs-CZ" dirty="0" smtClean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1412776"/>
            <a:ext cx="8352928" cy="5040559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Autor není vložen z číselníku </a:t>
            </a:r>
            <a:r>
              <a:rPr lang="cs-CZ" altLang="cs-CZ" sz="1400" dirty="0" smtClean="0"/>
              <a:t>– systém nerozeznává v tomto záznamu interního autora a publikace se nebude filtrovat mezi jeho záznamy, ani záznamy pracoviště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14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Špatně vložené financování*</a:t>
            </a:r>
            <a:r>
              <a:rPr lang="cs-CZ" altLang="cs-CZ" sz="1400" dirty="0" smtClean="0"/>
              <a:t>. Pokud financování neexistuje vyplňujte kód </a:t>
            </a:r>
            <a:r>
              <a:rPr lang="cs-CZ" altLang="cs-CZ" sz="1600" b="1" dirty="0" smtClean="0"/>
              <a:t>I-FHS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Některé pole zůstává nevyplněné nebo je chybně vyplněné </a:t>
            </a:r>
            <a:r>
              <a:rPr lang="cs-CZ" altLang="cs-CZ" sz="1400" dirty="0" smtClean="0"/>
              <a:t>–  jakékoli pole označené </a:t>
            </a:r>
            <a:r>
              <a:rPr lang="cs-CZ" altLang="cs-CZ" sz="1400" b="1" dirty="0" smtClean="0"/>
              <a:t>modře</a:t>
            </a:r>
            <a:r>
              <a:rPr lang="cs-CZ" altLang="cs-CZ" sz="1400" dirty="0" smtClean="0"/>
              <a:t> je třeba doplnit nebo upravit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Rok </a:t>
            </a:r>
            <a:r>
              <a:rPr lang="cs-CZ" altLang="cs-CZ" sz="1400" dirty="0" smtClean="0"/>
              <a:t>je vždy rok vydání publikace</a:t>
            </a:r>
            <a:r>
              <a:rPr lang="cs-CZ" altLang="cs-CZ" sz="1400" b="1" dirty="0" smtClean="0"/>
              <a:t>, nikoli rok záznamu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Záznam obsahuje nepřesné nebo nepravdivé údaje </a:t>
            </a:r>
            <a:r>
              <a:rPr lang="cs-CZ" altLang="cs-CZ" sz="1400" dirty="0" smtClean="0"/>
              <a:t>– pokud to při kontrole neobjevíme - riskujete vyřazení výsledku i penalizaci (v RIV)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Některý z autorů vykazuje výsledek na FHS, ale není ani studentem ani neměl pracovně právní vztah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(v období vzniku publikace) – závažná chyba!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Chybné ISBN – </a:t>
            </a:r>
            <a:r>
              <a:rPr lang="cs-CZ" altLang="cs-CZ" sz="1400" dirty="0" smtClean="0"/>
              <a:t>vždy prosím kontrolujte! (Pokud má kniha více, </a:t>
            </a:r>
            <a:r>
              <a:rPr lang="cs-CZ" altLang="cs-CZ" sz="1400" b="1" dirty="0" smtClean="0"/>
              <a:t>vybere se jedno</a:t>
            </a:r>
            <a:r>
              <a:rPr lang="cs-CZ" altLang="cs-CZ" sz="1400" dirty="0" smtClean="0"/>
              <a:t>)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Chybné ISSN – </a:t>
            </a:r>
            <a:r>
              <a:rPr lang="cs-CZ" altLang="cs-CZ" sz="1400" dirty="0" smtClean="0"/>
              <a:t>článek může také vyjít </a:t>
            </a:r>
            <a:r>
              <a:rPr lang="cs-CZ" altLang="cs-CZ" sz="1400" b="1" dirty="0" smtClean="0"/>
              <a:t>v elektronické nikoli tištěné verzi, pak se ISSN liší </a:t>
            </a:r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altLang="cs-CZ" sz="1400" b="1" dirty="0" smtClean="0"/>
              <a:t>Čárky místo středníků u klíčových slov, tečky za názvy, chybný počet stran apod. – znemožňují uložení. Pomůže NÁPOVĚDA pod oknem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  <a:defRPr/>
            </a:pPr>
            <a:r>
              <a:rPr lang="cs-CZ" altLang="cs-CZ" sz="1400" b="1" dirty="0" smtClean="0"/>
              <a:t>Každý záznam se dá vždy opravit!</a:t>
            </a:r>
          </a:p>
          <a:p>
            <a:pPr marL="514350" indent="-514350">
              <a:lnSpc>
                <a:spcPct val="80000"/>
              </a:lnSpc>
              <a:buFont typeface="Arial" charset="0"/>
              <a:buNone/>
              <a:defRPr/>
            </a:pPr>
            <a:endParaRPr lang="cs-CZ" altLang="cs-CZ" sz="1400" b="1" dirty="0" smtClean="0"/>
          </a:p>
          <a:p>
            <a:pPr marL="514350" indent="-514350">
              <a:lnSpc>
                <a:spcPct val="80000"/>
              </a:lnSpc>
              <a:buFont typeface="Arial" charset="0"/>
              <a:buNone/>
              <a:defRPr/>
            </a:pPr>
            <a:endParaRPr lang="cs-CZ" altLang="cs-CZ" sz="22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22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2200" dirty="0" smtClean="0"/>
          </a:p>
          <a:p>
            <a:pPr marL="514350" indent="-514350">
              <a:lnSpc>
                <a:spcPct val="80000"/>
              </a:lnSpc>
              <a:buFont typeface="Calibri" pitchFamily="34" charset="0"/>
              <a:buAutoNum type="arabicPeriod"/>
              <a:defRPr/>
            </a:pPr>
            <a:endParaRPr lang="cs-CZ" altLang="cs-CZ" sz="2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0" y="1844824"/>
            <a:ext cx="7372350" cy="1800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4527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mtClean="0"/>
              <a:t>Help Desk</a:t>
            </a:r>
            <a:endParaRPr lang="cs-CZ" dirty="0"/>
          </a:p>
        </p:txBody>
      </p:sp>
      <p:pic>
        <p:nvPicPr>
          <p:cNvPr id="3" name="Obráze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3338" y="1412776"/>
            <a:ext cx="8234363" cy="374491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  <a:extLst/>
        </p:spPr>
      </p:pic>
      <p:sp>
        <p:nvSpPr>
          <p:cNvPr id="4" name="TextovéPole 1"/>
          <p:cNvSpPr txBox="1">
            <a:spLocks noChangeArrowheads="1"/>
          </p:cNvSpPr>
          <p:nvPr/>
        </p:nvSpPr>
        <p:spPr bwMode="auto">
          <a:xfrm>
            <a:off x="457200" y="5445224"/>
            <a:ext cx="8260501" cy="922337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dirty="0"/>
              <a:t>Prostřednictvím formuláře, který se objeví po kliknutí na zelenou ikonu s názvem </a:t>
            </a:r>
            <a:r>
              <a:rPr lang="cs-CZ" altLang="cs-CZ" b="1" dirty="0" err="1"/>
              <a:t>Help</a:t>
            </a:r>
            <a:r>
              <a:rPr lang="cs-CZ" altLang="cs-CZ" b="1" dirty="0"/>
              <a:t> </a:t>
            </a:r>
            <a:r>
              <a:rPr lang="cs-CZ" altLang="cs-CZ" b="1" dirty="0" err="1"/>
              <a:t>Desk</a:t>
            </a:r>
            <a:r>
              <a:rPr lang="cs-CZ" altLang="cs-CZ" dirty="0"/>
              <a:t>, můžete poslat dotaz správci databáze.</a:t>
            </a:r>
          </a:p>
          <a:p>
            <a:pPr eaLnBrk="1" hangingPunct="1"/>
            <a:r>
              <a:rPr lang="cs-CZ" altLang="cs-CZ" dirty="0"/>
              <a:t>Nebo pište na adresu </a:t>
            </a:r>
            <a:r>
              <a:rPr lang="cs-CZ" altLang="cs-CZ" dirty="0">
                <a:solidFill>
                  <a:schemeClr val="bg1"/>
                </a:solidFill>
              </a:rPr>
              <a:t>baduromo@jinonice.cuni.cz</a:t>
            </a:r>
          </a:p>
        </p:txBody>
      </p:sp>
    </p:spTree>
    <p:extLst>
      <p:ext uri="{BB962C8B-B14F-4D97-AF65-F5344CB8AC3E}">
        <p14:creationId xmlns:p14="http://schemas.microsoft.com/office/powerpoint/2010/main" val="21358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r>
              <a:rPr lang="cs-CZ" sz="3200" dirty="0" smtClean="0"/>
              <a:t>Kde v OBD hledat nápovědu – kliknout na ikonu knihy v levém horním rohu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6727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7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Kliknutím na Filtr zobrazit vyhledávácí řádek</a:t>
            </a:r>
            <a:endParaRPr 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7778"/>
            <a:ext cx="8136904" cy="4902505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hnutá šipka doleva 2"/>
          <p:cNvSpPr/>
          <p:nvPr/>
        </p:nvSpPr>
        <p:spPr>
          <a:xfrm>
            <a:off x="2987824" y="2132856"/>
            <a:ext cx="1080120" cy="144016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Do vyhledávacího řádku napsat OBD a kliknout na </a:t>
            </a:r>
            <a:r>
              <a:rPr lang="cs-CZ" sz="3200" dirty="0" smtClean="0">
                <a:solidFill>
                  <a:schemeClr val="accent1">
                    <a:lumMod val="50000"/>
                  </a:schemeClr>
                </a:solidFill>
              </a:rPr>
              <a:t>Filtrovat</a:t>
            </a:r>
            <a:endParaRPr lang="cs-CZ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0920" cy="289463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73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cs-CZ" dirty="0" smtClean="0"/>
              <a:t>Vybrat z nabídky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Stručný průvodce pro vkladatele</a:t>
            </a:r>
            <a:r>
              <a:rPr lang="cs-CZ" dirty="0" smtClean="0"/>
              <a:t>, rozkliknout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96544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cs-CZ" sz="3200" dirty="0" smtClean="0"/>
              <a:t>Založení nového záznamu – kliknout v horní liště na </a:t>
            </a:r>
            <a:r>
              <a:rPr lang="cs-CZ" sz="3200" dirty="0" smtClean="0">
                <a:solidFill>
                  <a:schemeClr val="bg1"/>
                </a:solidFill>
              </a:rPr>
              <a:t>Nový záznam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06091" cy="496855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9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666</TotalTime>
  <Words>1955</Words>
  <Application>Microsoft Office PowerPoint</Application>
  <PresentationFormat>Předvádění na obrazovce (4:3)</PresentationFormat>
  <Paragraphs>177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5" baseType="lpstr">
      <vt:lpstr>Arial</vt:lpstr>
      <vt:lpstr>Calibri</vt:lpstr>
      <vt:lpstr>Motiv systému Office</vt:lpstr>
      <vt:lpstr>Vkládání záznamů do databáze OBD</vt:lpstr>
      <vt:lpstr>Jak začít</vt:lpstr>
      <vt:lpstr>Jak se do OBD přihlásit?</vt:lpstr>
      <vt:lpstr>Vstup do modulu OBD - kliknutím na příslušně nazvané pole, a pak na OBD na horní liště</vt:lpstr>
      <vt:lpstr>Kde v OBD hledat nápovědu – kliknout na ikonu knihy v levém horním rohu</vt:lpstr>
      <vt:lpstr>Kliknutím na Filtr zobrazit vyhledávácí řádek</vt:lpstr>
      <vt:lpstr>Do vyhledávacího řádku napsat OBD a kliknout na Filtrovat</vt:lpstr>
      <vt:lpstr>Vybrat z nabídky Stručný průvodce pro vkladatele, rozkliknout</vt:lpstr>
      <vt:lpstr>Založení nového záznamu – kliknout v horní liště na Nový záznam</vt:lpstr>
      <vt:lpstr> Základní formulář záznamu: vyžaduje vyplnění povinných polí (červeně svítící) Rok vydání(uplatnění) – zapisuje se rok, kdy publikace vyšla, nikoli datum založení záznamu </vt:lpstr>
      <vt:lpstr>Pozor na duplicity – pokud již byl výsledek s daným titulem zapsán nebo do OBD importován např. z WOS, systém na něj upozorní = nezakládat takový záznam znovu, ale převzít existující a ten doplnit či upravit</vt:lpstr>
      <vt:lpstr>Jak vyplnit základní formulář</vt:lpstr>
      <vt:lpstr>Vyplnění dalších polí formuláře, potřebných k uložení záznamu</vt:lpstr>
      <vt:lpstr>Spravující pracoviště</vt:lpstr>
      <vt:lpstr>Prezentace aplikace PowerPoint</vt:lpstr>
      <vt:lpstr>Zatržení políčka pro RIV</vt:lpstr>
      <vt:lpstr>Prezentace aplikace PowerPoint</vt:lpstr>
      <vt:lpstr>Přidání autora či více autorů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EID SCOPUS</vt:lpstr>
      <vt:lpstr>Odkaz na plný text – texty publikovaných prací v OBD jsou důležité kvůli kontrole i hodnocení</vt:lpstr>
      <vt:lpstr>Ještě jedno důležité pole, které lze vyplnit až po uložení záznamu do kategorie rozpracovaný – rozpracovaný záznam se následně upraví ...</vt:lpstr>
      <vt:lpstr>Při následné úpravě před konečným uložením záznamu je nutno ještě zvolit obor, k němuž se práce vztahuje</vt:lpstr>
      <vt:lpstr>Ukázka případu, kdy je uvedeno vícero oborů, z nichž jeden vyžaduje uvedení povinného podoboru</vt:lpstr>
      <vt:lpstr>Uložení záznamu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Nejčastější chyby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Baďurová Monika</dc:creator>
  <cp:lastModifiedBy>Baďurová Monika</cp:lastModifiedBy>
  <cp:revision>116</cp:revision>
  <dcterms:created xsi:type="dcterms:W3CDTF">2019-01-21T12:29:44Z</dcterms:created>
  <dcterms:modified xsi:type="dcterms:W3CDTF">2019-09-26T09:25:14Z</dcterms:modified>
</cp:coreProperties>
</file>