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62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8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17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4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84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35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3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94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4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24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53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47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62B6-7C6A-4567-BD59-D3D4020441AB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CC906-A184-43F8-BF4C-62868F2F1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hs.cuni.cz/FHS-1678.html" TargetMode="External"/><Relationship Id="rId2" Type="http://schemas.openxmlformats.org/officeDocument/2006/relationships/hyperlink" Target="mailto:baduromo@jinonice.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nihovna.cuni.cz/identifikatory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ni.cz/UK-7649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uni.cz/UK-8234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21000"/>
            <a:ext cx="9144000" cy="2807085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Personální identifikátory publikujících autorů na Univerzitě Karlově</a:t>
            </a:r>
            <a:br>
              <a:rPr lang="cs-CZ" sz="4400" b="1" dirty="0" smtClean="0"/>
            </a:br>
            <a:r>
              <a:rPr lang="cs-CZ" sz="4400" b="1" dirty="0" smtClean="0"/>
              <a:t>- </a:t>
            </a:r>
            <a:r>
              <a:rPr lang="cs-CZ" sz="4400" b="1" dirty="0" smtClean="0">
                <a:solidFill>
                  <a:srgbClr val="FF0000"/>
                </a:solidFill>
              </a:rPr>
              <a:t>shrnutí požadavků pro autory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86924"/>
            <a:ext cx="9144000" cy="1085292"/>
          </a:xfrm>
        </p:spPr>
        <p:txBody>
          <a:bodyPr/>
          <a:lstStyle/>
          <a:p>
            <a:r>
              <a:rPr lang="cs-CZ" dirty="0" smtClean="0"/>
              <a:t>Oddělení pro vědu a výzkum, FHS UK</a:t>
            </a:r>
          </a:p>
          <a:p>
            <a:r>
              <a:rPr lang="cs-CZ" dirty="0" smtClean="0"/>
              <a:t>Praha 13.6.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03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087" y="163285"/>
            <a:ext cx="11285838" cy="93889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Shrnutí pro zaměstnance a doktorské studenty FHS UK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5206" y="1149179"/>
            <a:ext cx="10515600" cy="5350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Zřídit si personální identifikátor ORCID ID a sdělit jej oddělení vědy: </a:t>
            </a:r>
            <a:r>
              <a:rPr lang="cs-CZ" b="1" dirty="0" smtClean="0">
                <a:solidFill>
                  <a:srgbClr val="FF0000"/>
                </a:solidFill>
              </a:rPr>
              <a:t>do 15. října 2017</a:t>
            </a:r>
          </a:p>
          <a:p>
            <a:pPr marL="0" indent="0">
              <a:buNone/>
            </a:pPr>
            <a:r>
              <a:rPr lang="cs-CZ" dirty="0" smtClean="0"/>
              <a:t>Kontaktní osoba: Mgr. Monika Baďurová (</a:t>
            </a:r>
            <a:r>
              <a:rPr lang="cs-CZ" dirty="0" smtClean="0">
                <a:hlinkClick r:id="rId2"/>
              </a:rPr>
              <a:t>baduromo@jinonice.cuni.cz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Pokud mají publikace v databázi Web </a:t>
            </a:r>
            <a:r>
              <a:rPr lang="cs-CZ" dirty="0" err="1" smtClean="0"/>
              <a:t>of</a:t>
            </a:r>
            <a:r>
              <a:rPr lang="cs-CZ" dirty="0" smtClean="0"/>
              <a:t> Science, propojit </a:t>
            </a:r>
            <a:r>
              <a:rPr lang="cs-CZ" dirty="0" err="1" smtClean="0"/>
              <a:t>ResearcherID</a:t>
            </a:r>
            <a:r>
              <a:rPr lang="cs-CZ" dirty="0" smtClean="0"/>
              <a:t> s ORCID ID. Pravidelně (aspoň jednou ročně) kontrolovat správnost přiřazení publikací na Web </a:t>
            </a:r>
            <a:r>
              <a:rPr lang="cs-CZ" dirty="0" err="1" smtClean="0"/>
              <a:t>of</a:t>
            </a:r>
            <a:r>
              <a:rPr lang="cs-CZ" dirty="0" smtClean="0"/>
              <a:t> Science k vašemu autorskému profilu a publikace exportovat do ORCID.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Pokud mají publikace v databázi </a:t>
            </a:r>
            <a:r>
              <a:rPr lang="cs-CZ" dirty="0" err="1" smtClean="0"/>
              <a:t>Scopus</a:t>
            </a:r>
            <a:r>
              <a:rPr lang="cs-CZ" dirty="0" smtClean="0"/>
              <a:t>, propojit </a:t>
            </a:r>
            <a:r>
              <a:rPr lang="cs-CZ" dirty="0" err="1" smtClean="0"/>
              <a:t>Scopus</a:t>
            </a:r>
            <a:r>
              <a:rPr lang="cs-CZ" dirty="0" smtClean="0"/>
              <a:t> </a:t>
            </a:r>
            <a:r>
              <a:rPr lang="cs-CZ" dirty="0" err="1" smtClean="0"/>
              <a:t>Author</a:t>
            </a:r>
            <a:r>
              <a:rPr lang="cs-CZ" dirty="0" smtClean="0"/>
              <a:t> ID s ORCID ID. Pravidelně (aspoň jednou ročně) kontrolovat správnost přiřazení publikací na </a:t>
            </a:r>
            <a:r>
              <a:rPr lang="cs-CZ" dirty="0" err="1" smtClean="0"/>
              <a:t>Scopusu</a:t>
            </a:r>
            <a:r>
              <a:rPr lang="cs-CZ" dirty="0" smtClean="0"/>
              <a:t> k vašemu autorskému profilu a publikace exportovat do ORCID.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Podrobnější instrukce na stránkách FHS: </a:t>
            </a:r>
            <a:r>
              <a:rPr lang="cs-CZ" b="1" dirty="0" smtClean="0">
                <a:hlinkClick r:id="rId3"/>
              </a:rPr>
              <a:t>http://fhs.cuni.cz/FHS-1678.html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Podrobnější instrukce na stránkách UK: </a:t>
            </a:r>
            <a:r>
              <a:rPr lang="cs-CZ" b="1" dirty="0" smtClean="0">
                <a:hlinkClick r:id="rId4"/>
              </a:rPr>
              <a:t>https://knihovna.cuni.cz/identifikatory/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408788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2995" y="296563"/>
            <a:ext cx="11189043" cy="2751438"/>
          </a:xfrm>
        </p:spPr>
        <p:txBody>
          <a:bodyPr>
            <a:noAutofit/>
          </a:bodyPr>
          <a:lstStyle/>
          <a:p>
            <a:r>
              <a:rPr lang="cs-CZ" sz="3600" dirty="0"/>
              <a:t>Opatření rektora č. </a:t>
            </a:r>
            <a:r>
              <a:rPr lang="cs-CZ" sz="3600" dirty="0" smtClean="0"/>
              <a:t>28/2016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Zavedení </a:t>
            </a:r>
            <a:r>
              <a:rPr lang="cs-CZ" sz="3600" b="1" dirty="0"/>
              <a:t>personálních identifikátorů pro jednoznačnou identifikaci autora publikovaného výsledku na Univerzitě </a:t>
            </a:r>
            <a:r>
              <a:rPr lang="cs-CZ" sz="3600" b="1" dirty="0" smtClean="0"/>
              <a:t>Karlově</a:t>
            </a:r>
            <a:br>
              <a:rPr lang="cs-CZ" sz="3600" b="1" dirty="0" smtClean="0"/>
            </a:br>
            <a:r>
              <a:rPr lang="cs-CZ" sz="2000" b="1" dirty="0" smtClean="0">
                <a:hlinkClick r:id="rId2"/>
              </a:rPr>
              <a:t>http://www.cuni.cz/UK-7649.html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3009" y="3401493"/>
            <a:ext cx="11073143" cy="322173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Čl. 1 – Úvodní ustanovení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Vláda České republiky na svém zasedání dne 13. ledna 2016 schválila Koncepci Informačního systému výzkumu, experimentálního vývoje a inovací na období 2016 až 2020. Tato koncepce předpokládá zavedení mezinárodně používaných identifikátorů výzkumných a vědeckých pracovníků, kteří jsou evidováni v Informačním systému vědy, výzkumu a inovací. Cílem (smyslem) je jednoznačná identifikace osob při podobných, stejných či chybně uvedených jménech tvůrců výsledků a řešitelů výzkumných aktivit v mezinárodním (celosvětovém) kontextu.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45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4689"/>
            <a:ext cx="10515600" cy="555227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Čl. 2 – Personální identifikátory</a:t>
            </a:r>
          </a:p>
          <a:p>
            <a:pPr marL="0" indent="0">
              <a:buNone/>
            </a:pPr>
            <a:r>
              <a:rPr lang="cs-CZ" dirty="0"/>
              <a:t>Pro účely jednoznačné identifikace autora publikovaného výsledku budou využívány primárně personální identifikátory: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>
                <a:solidFill>
                  <a:srgbClr val="FF0000"/>
                </a:solidFill>
              </a:rPr>
              <a:t>a. 	ORCID ID – ID mezinárodního identifikátoru ORCID ID (Open </a:t>
            </a:r>
            <a:r>
              <a:rPr lang="cs-CZ" dirty="0" err="1">
                <a:solidFill>
                  <a:srgbClr val="FF0000"/>
                </a:solidFill>
              </a:rPr>
              <a:t>Researcher</a:t>
            </a:r>
            <a:r>
              <a:rPr lang="cs-CZ" dirty="0">
                <a:solidFill>
                  <a:srgbClr val="FF0000"/>
                </a:solidFill>
              </a:rPr>
              <a:t> and </a:t>
            </a:r>
            <a:r>
              <a:rPr lang="cs-CZ" dirty="0" err="1">
                <a:solidFill>
                  <a:srgbClr val="FF0000"/>
                </a:solidFill>
              </a:rPr>
              <a:t>Contributor</a:t>
            </a:r>
            <a:r>
              <a:rPr lang="cs-CZ" dirty="0">
                <a:solidFill>
                  <a:srgbClr val="FF0000"/>
                </a:solidFill>
              </a:rPr>
              <a:t> ID),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b. 	</a:t>
            </a:r>
            <a:r>
              <a:rPr lang="cs-CZ" dirty="0" err="1">
                <a:solidFill>
                  <a:srgbClr val="FF0000"/>
                </a:solidFill>
              </a:rPr>
              <a:t>ResearcherID</a:t>
            </a:r>
            <a:r>
              <a:rPr lang="cs-CZ" dirty="0">
                <a:solidFill>
                  <a:srgbClr val="FF0000"/>
                </a:solidFill>
              </a:rPr>
              <a:t> – ID databáze Web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Science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c. 	</a:t>
            </a:r>
            <a:r>
              <a:rPr lang="cs-CZ" dirty="0" err="1">
                <a:solidFill>
                  <a:srgbClr val="FF0000"/>
                </a:solidFill>
              </a:rPr>
              <a:t>Scopus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Author</a:t>
            </a:r>
            <a:r>
              <a:rPr lang="cs-CZ" dirty="0">
                <a:solidFill>
                  <a:srgbClr val="FF0000"/>
                </a:solidFill>
              </a:rPr>
              <a:t> ID – ID databáze </a:t>
            </a:r>
            <a:r>
              <a:rPr lang="cs-CZ" dirty="0" err="1">
                <a:solidFill>
                  <a:srgbClr val="FF0000"/>
                </a:solidFill>
              </a:rPr>
              <a:t>Scopus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případně pak další specifické oborové personální identifikátory.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49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83771" y="1306287"/>
            <a:ext cx="10695215" cy="461282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Čl. 3 – Povinnosti jednotlivých subjektů v procesu zavádění identifikátorů</a:t>
            </a:r>
          </a:p>
          <a:p>
            <a:pPr marL="0" indent="0">
              <a:buNone/>
            </a:pPr>
            <a:r>
              <a:rPr lang="cs-CZ" dirty="0"/>
              <a:t>1.	</a:t>
            </a:r>
            <a:r>
              <a:rPr lang="cs-CZ" dirty="0">
                <a:solidFill>
                  <a:srgbClr val="FF0000"/>
                </a:solidFill>
              </a:rPr>
              <a:t>Povinnost zřídit si personální identifikátory </a:t>
            </a:r>
            <a:r>
              <a:rPr lang="cs-CZ" dirty="0"/>
              <a:t>(dále jen identifikátory) podle Čl. 2 </a:t>
            </a:r>
            <a:r>
              <a:rPr lang="cs-CZ" dirty="0">
                <a:solidFill>
                  <a:srgbClr val="FF0000"/>
                </a:solidFill>
              </a:rPr>
              <a:t>mají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a. 	akademičtí a vědečtí pracovníci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b. 	studenti doktorského studia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c. 	další publikující zaměstnanci a studenti UK (dále jen autoři).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98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568"/>
            <a:ext cx="10515600" cy="64401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2.	</a:t>
            </a:r>
            <a:r>
              <a:rPr lang="cs-CZ" dirty="0">
                <a:solidFill>
                  <a:srgbClr val="FF0000"/>
                </a:solidFill>
              </a:rPr>
              <a:t>Autoři mají povinnost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a. 	uvést u všech svých identifikátorů anglickou variantu afiliace dle přílohy č. 2 Opatření rektora č. 18 / 2012 (resp. Přílohy č. 2 Statutu Univerzity Karlovy), dále pak uvést do profilu anglickou variantu názvu pracoviště (pokud existuje příslušné opatření děkana, použít v něm uvedený údaj), </a:t>
            </a:r>
          </a:p>
          <a:p>
            <a:pPr marL="0" indent="0">
              <a:buNone/>
            </a:pPr>
            <a:r>
              <a:rPr lang="cs-CZ" dirty="0"/>
              <a:t>  b. 	pokud mají publikace ve Web </a:t>
            </a:r>
            <a:r>
              <a:rPr lang="cs-CZ" dirty="0" err="1"/>
              <a:t>of</a:t>
            </a:r>
            <a:r>
              <a:rPr lang="cs-CZ" dirty="0"/>
              <a:t> Science, vytvořit si identifikátor </a:t>
            </a:r>
            <a:r>
              <a:rPr lang="cs-CZ" dirty="0" err="1"/>
              <a:t>ResearcherID</a:t>
            </a:r>
            <a:r>
              <a:rPr lang="cs-CZ" dirty="0"/>
              <a:t>, vyhledat publikace v databázi Web </a:t>
            </a:r>
            <a:r>
              <a:rPr lang="cs-CZ" dirty="0" err="1"/>
              <a:t>of</a:t>
            </a:r>
            <a:r>
              <a:rPr lang="cs-CZ" dirty="0"/>
              <a:t> Science a přiřadit je k identifikátoru,</a:t>
            </a:r>
          </a:p>
          <a:p>
            <a:pPr marL="0" indent="0">
              <a:buNone/>
            </a:pPr>
            <a:r>
              <a:rPr lang="cs-CZ" dirty="0"/>
              <a:t>  c. 	pokud mají publikace v databázi </a:t>
            </a:r>
            <a:r>
              <a:rPr lang="cs-CZ" dirty="0" err="1"/>
              <a:t>Scopus</a:t>
            </a:r>
            <a:r>
              <a:rPr lang="cs-CZ" dirty="0"/>
              <a:t>, nalézt si v databázi </a:t>
            </a:r>
            <a:r>
              <a:rPr lang="cs-CZ" dirty="0" err="1"/>
              <a:t>Scopus</a:t>
            </a:r>
            <a:r>
              <a:rPr lang="cs-CZ" dirty="0"/>
              <a:t> své </a:t>
            </a:r>
            <a:r>
              <a:rPr lang="cs-CZ" dirty="0" err="1"/>
              <a:t>Scopus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ID (vzniká automaticky v okamžiku, kdy je do </a:t>
            </a:r>
            <a:r>
              <a:rPr lang="cs-CZ" dirty="0" err="1"/>
              <a:t>Scopus</a:t>
            </a:r>
            <a:r>
              <a:rPr lang="cs-CZ" dirty="0"/>
              <a:t> zadána první publikace autora) a upravit svůj profil v databázi </a:t>
            </a:r>
            <a:r>
              <a:rPr lang="cs-CZ" dirty="0" err="1"/>
              <a:t>Scopus</a:t>
            </a:r>
            <a:r>
              <a:rPr lang="cs-CZ" dirty="0"/>
              <a:t> (přiřadit publikace autora v databázi k identifikátoru, případně si sloučit profily, kterých může být více, do jednoho profilu), </a:t>
            </a:r>
          </a:p>
          <a:p>
            <a:pPr marL="0" indent="0">
              <a:buNone/>
            </a:pPr>
            <a:r>
              <a:rPr lang="cs-CZ" dirty="0"/>
              <a:t>  d. 	vytvořit si ORCID ID a svůj profil na ORCID,</a:t>
            </a:r>
          </a:p>
          <a:p>
            <a:pPr marL="0" indent="0">
              <a:buNone/>
            </a:pPr>
            <a:r>
              <a:rPr lang="cs-CZ" dirty="0"/>
              <a:t>  e. 	v případě, že autor má publikace v databázi Web </a:t>
            </a:r>
            <a:r>
              <a:rPr lang="cs-CZ" dirty="0" err="1"/>
              <a:t>of</a:t>
            </a:r>
            <a:r>
              <a:rPr lang="cs-CZ" dirty="0"/>
              <a:t> Science či databázi </a:t>
            </a:r>
            <a:r>
              <a:rPr lang="cs-CZ" dirty="0" err="1"/>
              <a:t>Scopus</a:t>
            </a:r>
            <a:r>
              <a:rPr lang="cs-CZ" dirty="0"/>
              <a:t>, pak si propojit svůj ORCID profil s </a:t>
            </a:r>
            <a:r>
              <a:rPr lang="cs-CZ" dirty="0" err="1"/>
              <a:t>ResearcherID</a:t>
            </a:r>
            <a:r>
              <a:rPr lang="cs-CZ" dirty="0"/>
              <a:t> a </a:t>
            </a:r>
            <a:r>
              <a:rPr lang="cs-CZ" dirty="0" err="1"/>
              <a:t>Scopus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ID (a naplnit tak tento profil publikacemi z Web </a:t>
            </a:r>
            <a:r>
              <a:rPr lang="cs-CZ" dirty="0" err="1"/>
              <a:t>of</a:t>
            </a:r>
            <a:r>
              <a:rPr lang="cs-CZ" dirty="0"/>
              <a:t> Science a </a:t>
            </a:r>
            <a:r>
              <a:rPr lang="cs-CZ" dirty="0" err="1"/>
              <a:t>Scopus</a:t>
            </a:r>
            <a:r>
              <a:rPr lang="cs-CZ" dirty="0"/>
              <a:t>),</a:t>
            </a:r>
          </a:p>
          <a:p>
            <a:pPr marL="0" indent="0">
              <a:buNone/>
            </a:pPr>
            <a:r>
              <a:rPr lang="cs-CZ" dirty="0"/>
              <a:t>  f. 	vkládat do ORCID profilu publikace, které se nevyskytují v žádné z uvedených databází (např. monografie a sborníky neevidované </a:t>
            </a:r>
            <a:r>
              <a:rPr lang="cs-CZ" dirty="0" err="1"/>
              <a:t>WoS</a:t>
            </a:r>
            <a:r>
              <a:rPr lang="cs-CZ" dirty="0"/>
              <a:t> a </a:t>
            </a:r>
            <a:r>
              <a:rPr lang="cs-CZ" dirty="0" err="1"/>
              <a:t>Scopus</a:t>
            </a:r>
            <a:r>
              <a:rPr lang="cs-CZ" dirty="0"/>
              <a:t>, články v časopisech ERIH či českých recenzovaných časopisech),</a:t>
            </a:r>
          </a:p>
          <a:p>
            <a:pPr marL="0" indent="0">
              <a:buNone/>
            </a:pPr>
            <a:r>
              <a:rPr lang="cs-CZ" dirty="0"/>
              <a:t>  g. 	zaslat identifikátory, jež jsou uvedeny v Čl. 2, odpovědnému fakultnímu koordinátorovi (viz. Čl. 3, bod 4.), </a:t>
            </a:r>
          </a:p>
          <a:p>
            <a:pPr marL="0" indent="0">
              <a:buNone/>
            </a:pPr>
            <a:r>
              <a:rPr lang="cs-CZ" dirty="0"/>
              <a:t>  h. 	pravidelně aktualizovat své výše uvedené profily,</a:t>
            </a:r>
          </a:p>
          <a:p>
            <a:pPr marL="0" indent="0">
              <a:buNone/>
            </a:pPr>
            <a:r>
              <a:rPr lang="cs-CZ" dirty="0"/>
              <a:t>  i. 	uvádět, pokud je možno, ORCID ID u svých publikací</a:t>
            </a:r>
            <a:r>
              <a:rPr lang="cs-CZ" dirty="0" smtClean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52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0616"/>
            <a:ext cx="10515600" cy="1795849"/>
          </a:xfrm>
        </p:spPr>
        <p:txBody>
          <a:bodyPr>
            <a:normAutofit fontScale="90000"/>
          </a:bodyPr>
          <a:lstStyle/>
          <a:p>
            <a:r>
              <a:rPr lang="cs-CZ" dirty="0"/>
              <a:t>Opatření rektora č. 31/2017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Evidence </a:t>
            </a:r>
            <a:r>
              <a:rPr lang="cs-CZ" b="1" dirty="0"/>
              <a:t>výsledků aktivit tvůrčí </a:t>
            </a:r>
            <a:r>
              <a:rPr lang="cs-CZ" b="1" dirty="0" smtClean="0"/>
              <a:t>činnosti</a:t>
            </a:r>
            <a:br>
              <a:rPr lang="cs-CZ" b="1" dirty="0" smtClean="0"/>
            </a:br>
            <a:r>
              <a:rPr lang="cs-CZ" sz="2200" b="1" dirty="0" smtClean="0">
                <a:hlinkClick r:id="rId2"/>
              </a:rPr>
              <a:t>https://cuni.cz/UK-8234.html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7584" y="2339545"/>
            <a:ext cx="10515600" cy="393768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Čl. 3 bod 2</a:t>
            </a:r>
            <a:r>
              <a:rPr lang="cs-CZ" dirty="0"/>
              <a:t>.	Organizaci sběru dat na jednotlivých fakultách zajišťují pověření pracovníci na základě stanovené hierarchie: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a. 	</a:t>
            </a:r>
            <a:r>
              <a:rPr lang="cs-CZ" dirty="0">
                <a:solidFill>
                  <a:srgbClr val="FF0000"/>
                </a:solidFill>
              </a:rPr>
              <a:t>autor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trike="sngStrike" dirty="0"/>
              <a:t> b. 	zpracovatel na základní součásti fakulty (katedry, ústavu apod.) (dále jen „zpracovatel</a:t>
            </a:r>
            <a:r>
              <a:rPr lang="cs-CZ" strike="sngStrike" dirty="0" smtClean="0"/>
              <a:t>“), </a:t>
            </a:r>
            <a:r>
              <a:rPr lang="cs-CZ" dirty="0" smtClean="0"/>
              <a:t> </a:t>
            </a:r>
            <a:r>
              <a:rPr lang="cs-CZ" i="1" dirty="0" smtClean="0"/>
              <a:t>(ne na FHS)</a:t>
            </a:r>
            <a:endParaRPr lang="cs-CZ" i="1" strike="sngStrike" dirty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/>
              <a:t>c. 	fakultní správce</a:t>
            </a:r>
            <a:r>
              <a:rPr lang="cs-CZ" dirty="0" smtClean="0"/>
              <a:t>, </a:t>
            </a:r>
            <a:r>
              <a:rPr lang="cs-CZ" i="1" dirty="0" smtClean="0"/>
              <a:t>(FHS = Mgr. Monika Baďurová)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  d. 	univerzitní koordinátor.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2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2422"/>
            <a:ext cx="10515600" cy="63266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Čl. 4 - Povinnosti pracovníků pověřených sběrem </a:t>
            </a:r>
            <a:r>
              <a:rPr lang="cs-CZ" dirty="0" smtClean="0"/>
              <a:t>dat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1.	Mezi </a:t>
            </a:r>
            <a:r>
              <a:rPr lang="cs-CZ" dirty="0">
                <a:solidFill>
                  <a:srgbClr val="FF0000"/>
                </a:solidFill>
              </a:rPr>
              <a:t>povinnosti autora výsledku </a:t>
            </a:r>
            <a:r>
              <a:rPr lang="cs-CZ" dirty="0"/>
              <a:t>patří zejména: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a. 	pořízení záznamu o výsledku do systému OBD, a to osobně nebo v zastoupení (s ohledem na ustanovení Čl. 3 odst. 5),</a:t>
            </a:r>
          </a:p>
          <a:p>
            <a:pPr marL="0" indent="0">
              <a:buNone/>
            </a:pPr>
            <a:r>
              <a:rPr lang="cs-CZ" dirty="0"/>
              <a:t>  b. 	zodpovědnost za úplnost (zejména s ohledem na metodiku), správnost a pravdivost údajů v záznamu o výsledku tvořících úplný bibliografický popis výsledků a vyjadřujících vazbu výsledku na zdroj financování,</a:t>
            </a:r>
          </a:p>
          <a:p>
            <a:pPr marL="0" indent="0">
              <a:buNone/>
            </a:pPr>
            <a:r>
              <a:rPr lang="cs-CZ" dirty="0"/>
              <a:t>  c. 	v případě pochyb u některých druhů výsledků, které nejsou dohledatelné v základních databázích používaných RVVI při kontrole záznamů, poskytnutí dokumentu, na jehož základě lze prověřit správnost a úplnost záznamu, zpracovateli nebo fakultnímu správci a </a:t>
            </a:r>
          </a:p>
          <a:p>
            <a:pPr marL="0" indent="0">
              <a:buNone/>
            </a:pPr>
            <a:r>
              <a:rPr lang="cs-CZ" dirty="0"/>
              <a:t>  d. 	předložení výsledku na vyžádání ke kontrole dle ustanovení § 12 a 13 zákona.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79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289957" y="1474788"/>
            <a:ext cx="9454244" cy="470217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Čl. 4 bod 6. </a:t>
            </a:r>
            <a:r>
              <a:rPr lang="cs-CZ" dirty="0" smtClean="0">
                <a:solidFill>
                  <a:srgbClr val="FF0000"/>
                </a:solidFill>
              </a:rPr>
              <a:t>Autor </a:t>
            </a:r>
            <a:r>
              <a:rPr lang="cs-CZ" dirty="0">
                <a:solidFill>
                  <a:srgbClr val="FF0000"/>
                </a:solidFill>
              </a:rPr>
              <a:t>výsledku je dále povinen </a:t>
            </a:r>
            <a:r>
              <a:rPr lang="cs-CZ" dirty="0"/>
              <a:t>(s ohledem na ustanovení Opatření rektora č. 33/2015, Čl. 3, odst. 5) </a:t>
            </a:r>
            <a:r>
              <a:rPr lang="cs-CZ" dirty="0">
                <a:solidFill>
                  <a:srgbClr val="FF0000"/>
                </a:solidFill>
              </a:rPr>
              <a:t>uvádět do textu výsledku určeného k publikaci, který vznikl na základě pracovněprávního či studijního vztahu autora k UK, afiliaci UK autora a fakulty či další součásti</a:t>
            </a:r>
            <a:r>
              <a:rPr lang="cs-CZ" dirty="0"/>
              <a:t>, a to ve formátu uvedeném v Příloze č. 1 tohoto opatření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2980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371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Personální identifikátory publikujících autorů na Univerzitě Karlově - shrnutí požadavků pro autory</vt:lpstr>
      <vt:lpstr>Shrnutí pro zaměstnance a doktorské studenty FHS UK</vt:lpstr>
      <vt:lpstr>Opatření rektora č. 28/2016  Zavedení personálních identifikátorů pro jednoznačnou identifikaci autora publikovaného výsledku na Univerzitě Karlově http://www.cuni.cz/UK-7649.html </vt:lpstr>
      <vt:lpstr>Prezentace aplikace PowerPoint</vt:lpstr>
      <vt:lpstr>Prezentace aplikace PowerPoint</vt:lpstr>
      <vt:lpstr>Prezentace aplikace PowerPoint</vt:lpstr>
      <vt:lpstr>Opatření rektora č. 31/2017 Evidence výsledků aktivit tvůrčí činnosti https://cuni.cz/UK-8234.html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identifikátory publikujících autorů na Univerzitě Karlově - shrnutí požadavků pro autory</dc:title>
  <dc:creator>User</dc:creator>
  <cp:lastModifiedBy>Petra Holanová</cp:lastModifiedBy>
  <cp:revision>5</cp:revision>
  <dcterms:created xsi:type="dcterms:W3CDTF">2017-06-15T10:32:42Z</dcterms:created>
  <dcterms:modified xsi:type="dcterms:W3CDTF">2017-06-19T11:42:31Z</dcterms:modified>
</cp:coreProperties>
</file>